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</p:sldMasterIdLst>
  <p:notesMasterIdLst>
    <p:notesMasterId r:id="rId201"/>
  </p:notesMasterIdLst>
  <p:sldIdLst>
    <p:sldId id="334" r:id="rId3"/>
    <p:sldId id="522" r:id="rId4"/>
    <p:sldId id="523" r:id="rId5"/>
    <p:sldId id="524" r:id="rId6"/>
    <p:sldId id="525" r:id="rId7"/>
    <p:sldId id="526" r:id="rId8"/>
    <p:sldId id="568" r:id="rId9"/>
    <p:sldId id="486" r:id="rId10"/>
    <p:sldId id="487" r:id="rId11"/>
    <p:sldId id="488" r:id="rId12"/>
    <p:sldId id="527" r:id="rId13"/>
    <p:sldId id="490" r:id="rId14"/>
    <p:sldId id="491" r:id="rId15"/>
    <p:sldId id="570" r:id="rId16"/>
    <p:sldId id="571" r:id="rId17"/>
    <p:sldId id="572" r:id="rId18"/>
    <p:sldId id="573" r:id="rId19"/>
    <p:sldId id="574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356" r:id="rId28"/>
    <p:sldId id="359" r:id="rId29"/>
    <p:sldId id="368" r:id="rId30"/>
    <p:sldId id="369" r:id="rId31"/>
    <p:sldId id="370" r:id="rId32"/>
    <p:sldId id="371" r:id="rId33"/>
    <p:sldId id="372" r:id="rId34"/>
    <p:sldId id="399" r:id="rId35"/>
    <p:sldId id="258" r:id="rId36"/>
    <p:sldId id="454" r:id="rId37"/>
    <p:sldId id="455" r:id="rId38"/>
    <p:sldId id="456" r:id="rId39"/>
    <p:sldId id="457" r:id="rId40"/>
    <p:sldId id="259" r:id="rId41"/>
    <p:sldId id="287" r:id="rId42"/>
    <p:sldId id="289" r:id="rId43"/>
    <p:sldId id="290" r:id="rId44"/>
    <p:sldId id="528" r:id="rId45"/>
    <p:sldId id="529" r:id="rId46"/>
    <p:sldId id="530" r:id="rId47"/>
    <p:sldId id="531" r:id="rId48"/>
    <p:sldId id="532" r:id="rId49"/>
    <p:sldId id="533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45" r:id="rId62"/>
    <p:sldId id="546" r:id="rId63"/>
    <p:sldId id="547" r:id="rId64"/>
    <p:sldId id="548" r:id="rId65"/>
    <p:sldId id="549" r:id="rId66"/>
    <p:sldId id="550" r:id="rId67"/>
    <p:sldId id="551" r:id="rId68"/>
    <p:sldId id="552" r:id="rId69"/>
    <p:sldId id="553" r:id="rId70"/>
    <p:sldId id="554" r:id="rId71"/>
    <p:sldId id="555" r:id="rId72"/>
    <p:sldId id="556" r:id="rId73"/>
    <p:sldId id="557" r:id="rId74"/>
    <p:sldId id="558" r:id="rId75"/>
    <p:sldId id="559" r:id="rId76"/>
    <p:sldId id="560" r:id="rId77"/>
    <p:sldId id="561" r:id="rId78"/>
    <p:sldId id="562" r:id="rId79"/>
    <p:sldId id="563" r:id="rId80"/>
    <p:sldId id="564" r:id="rId81"/>
    <p:sldId id="565" r:id="rId82"/>
    <p:sldId id="566" r:id="rId83"/>
    <p:sldId id="567" r:id="rId84"/>
    <p:sldId id="411" r:id="rId85"/>
    <p:sldId id="412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2" r:id="rId94"/>
    <p:sldId id="423" r:id="rId95"/>
    <p:sldId id="424" r:id="rId96"/>
    <p:sldId id="425" r:id="rId97"/>
    <p:sldId id="281" r:id="rId98"/>
    <p:sldId id="296" r:id="rId99"/>
    <p:sldId id="300" r:id="rId100"/>
    <p:sldId id="297" r:id="rId101"/>
    <p:sldId id="362" r:id="rId102"/>
    <p:sldId id="284" r:id="rId103"/>
    <p:sldId id="400" r:id="rId104"/>
    <p:sldId id="401" r:id="rId105"/>
    <p:sldId id="402" r:id="rId106"/>
    <p:sldId id="403" r:id="rId107"/>
    <p:sldId id="404" r:id="rId108"/>
    <p:sldId id="405" r:id="rId109"/>
    <p:sldId id="406" r:id="rId110"/>
    <p:sldId id="407" r:id="rId111"/>
    <p:sldId id="408" r:id="rId112"/>
    <p:sldId id="409" r:id="rId113"/>
    <p:sldId id="410" r:id="rId114"/>
    <p:sldId id="307" r:id="rId115"/>
    <p:sldId id="308" r:id="rId116"/>
    <p:sldId id="309" r:id="rId117"/>
    <p:sldId id="310" r:id="rId118"/>
    <p:sldId id="311" r:id="rId119"/>
    <p:sldId id="312" r:id="rId120"/>
    <p:sldId id="315" r:id="rId121"/>
    <p:sldId id="316" r:id="rId122"/>
    <p:sldId id="317" r:id="rId123"/>
    <p:sldId id="318" r:id="rId124"/>
    <p:sldId id="319" r:id="rId125"/>
    <p:sldId id="320" r:id="rId126"/>
    <p:sldId id="324" r:id="rId127"/>
    <p:sldId id="325" r:id="rId128"/>
    <p:sldId id="326" r:id="rId129"/>
    <p:sldId id="327" r:id="rId130"/>
    <p:sldId id="426" r:id="rId131"/>
    <p:sldId id="427" r:id="rId132"/>
    <p:sldId id="428" r:id="rId133"/>
    <p:sldId id="328" r:id="rId134"/>
    <p:sldId id="330" r:id="rId135"/>
    <p:sldId id="429" r:id="rId136"/>
    <p:sldId id="331" r:id="rId137"/>
    <p:sldId id="332" r:id="rId138"/>
    <p:sldId id="336" r:id="rId139"/>
    <p:sldId id="453" r:id="rId140"/>
    <p:sldId id="329" r:id="rId141"/>
    <p:sldId id="335" r:id="rId142"/>
    <p:sldId id="367" r:id="rId143"/>
    <p:sldId id="337" r:id="rId144"/>
    <p:sldId id="339" r:id="rId145"/>
    <p:sldId id="340" r:id="rId146"/>
    <p:sldId id="341" r:id="rId147"/>
    <p:sldId id="342" r:id="rId148"/>
    <p:sldId id="343" r:id="rId149"/>
    <p:sldId id="461" r:id="rId150"/>
    <p:sldId id="462" r:id="rId151"/>
    <p:sldId id="346" r:id="rId152"/>
    <p:sldId id="463" r:id="rId153"/>
    <p:sldId id="464" r:id="rId154"/>
    <p:sldId id="465" r:id="rId155"/>
    <p:sldId id="466" r:id="rId156"/>
    <p:sldId id="345" r:id="rId157"/>
    <p:sldId id="438" r:id="rId158"/>
    <p:sldId id="439" r:id="rId159"/>
    <p:sldId id="440" r:id="rId160"/>
    <p:sldId id="441" r:id="rId161"/>
    <p:sldId id="437" r:id="rId162"/>
    <p:sldId id="436" r:id="rId163"/>
    <p:sldId id="431" r:id="rId164"/>
    <p:sldId id="432" r:id="rId165"/>
    <p:sldId id="347" r:id="rId166"/>
    <p:sldId id="348" r:id="rId167"/>
    <p:sldId id="349" r:id="rId168"/>
    <p:sldId id="350" r:id="rId169"/>
    <p:sldId id="351" r:id="rId170"/>
    <p:sldId id="352" r:id="rId171"/>
    <p:sldId id="353" r:id="rId172"/>
    <p:sldId id="354" r:id="rId173"/>
    <p:sldId id="434" r:id="rId174"/>
    <p:sldId id="443" r:id="rId175"/>
    <p:sldId id="444" r:id="rId176"/>
    <p:sldId id="445" r:id="rId177"/>
    <p:sldId id="446" r:id="rId178"/>
    <p:sldId id="448" r:id="rId179"/>
    <p:sldId id="449" r:id="rId180"/>
    <p:sldId id="450" r:id="rId181"/>
    <p:sldId id="472" r:id="rId182"/>
    <p:sldId id="473" r:id="rId183"/>
    <p:sldId id="469" r:id="rId184"/>
    <p:sldId id="470" r:id="rId185"/>
    <p:sldId id="499" r:id="rId186"/>
    <p:sldId id="502" r:id="rId187"/>
    <p:sldId id="503" r:id="rId188"/>
    <p:sldId id="504" r:id="rId189"/>
    <p:sldId id="505" r:id="rId190"/>
    <p:sldId id="507" r:id="rId191"/>
    <p:sldId id="511" r:id="rId192"/>
    <p:sldId id="512" r:id="rId193"/>
    <p:sldId id="513" r:id="rId194"/>
    <p:sldId id="514" r:id="rId195"/>
    <p:sldId id="515" r:id="rId196"/>
    <p:sldId id="516" r:id="rId197"/>
    <p:sldId id="518" r:id="rId198"/>
    <p:sldId id="520" r:id="rId199"/>
    <p:sldId id="519" r:id="rId200"/>
  </p:sldIdLst>
  <p:sldSz cx="9904413" cy="6858000"/>
  <p:notesSz cx="6858000" cy="9144000"/>
  <p:defaultTextStyle>
    <a:defPPr>
      <a:defRPr lang="ko-KR"/>
    </a:defPPr>
    <a:lvl1pPr marL="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5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6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E6AFB-DB02-4691-9E57-73365C0A21FE}">
          <p14:sldIdLst>
            <p14:sldId id="334"/>
          </p14:sldIdLst>
        </p14:section>
        <p14:section name="MS OFFICE" id="{AB8DE0C6-8D1A-40FA-8745-5C96628C38DA}">
          <p14:sldIdLst>
            <p14:sldId id="522"/>
            <p14:sldId id="523"/>
            <p14:sldId id="524"/>
            <p14:sldId id="525"/>
            <p14:sldId id="526"/>
            <p14:sldId id="568"/>
            <p14:sldId id="486"/>
            <p14:sldId id="487"/>
            <p14:sldId id="488"/>
            <p14:sldId id="527"/>
            <p14:sldId id="490"/>
            <p14:sldId id="491"/>
            <p14:sldId id="570"/>
            <p14:sldId id="571"/>
            <p14:sldId id="572"/>
            <p14:sldId id="573"/>
            <p14:sldId id="574"/>
            <p14:sldId id="492"/>
            <p14:sldId id="493"/>
            <p14:sldId id="494"/>
            <p14:sldId id="495"/>
            <p14:sldId id="496"/>
            <p14:sldId id="497"/>
            <p14:sldId id="498"/>
          </p14:sldIdLst>
        </p14:section>
        <p14:section name="컬렉션" id="{24CD5F21-17AC-4324-A359-0DA3376BA915}">
          <p14:sldIdLst>
            <p14:sldId id="356"/>
            <p14:sldId id="359"/>
            <p14:sldId id="368"/>
            <p14:sldId id="369"/>
            <p14:sldId id="370"/>
            <p14:sldId id="371"/>
            <p14:sldId id="372"/>
            <p14:sldId id="399"/>
          </p14:sldIdLst>
        </p14:section>
        <p14:section name="Project Management" id="{C45D65AB-274F-4A80-804C-726D53A1B83B}">
          <p14:sldIdLst>
            <p14:sldId id="258"/>
            <p14:sldId id="454"/>
            <p14:sldId id="455"/>
            <p14:sldId id="456"/>
            <p14:sldId id="457"/>
            <p14:sldId id="259"/>
            <p14:sldId id="287"/>
            <p14:sldId id="289"/>
            <p14:sldId id="290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</p14:sldIdLst>
        </p14:section>
        <p14:section name="IP Classification Editor" id="{1627BE1E-2FE1-48E3-AC31-EAC195736C28}">
          <p14:sldIdLst>
            <p14:sldId id="411"/>
            <p14:sldId id="412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  <p14:sldId id="425"/>
          </p14:sldIdLst>
        </p14:section>
        <p14:section name="Document Management" id="{E80BB69E-C4FC-415F-AFDE-CE1A1F62A09A}">
          <p14:sldIdLst>
            <p14:sldId id="281"/>
            <p14:sldId id="296"/>
            <p14:sldId id="300"/>
            <p14:sldId id="297"/>
            <p14:sldId id="362"/>
            <p14:sldId id="284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Bookmark Editor" id="{6E3DDC73-09A2-4460-A6D4-F137B9BDCE11}">
          <p14:sldIdLst>
            <p14:sldId id="307"/>
            <p14:sldId id="308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4"/>
          </p14:sldIdLst>
        </p14:section>
        <p14:section name="Dashboard" id="{D902C235-981C-46EE-9081-D3432AE29E55}">
          <p14:sldIdLst>
            <p14:sldId id="325"/>
            <p14:sldId id="326"/>
            <p14:sldId id="327"/>
            <p14:sldId id="426"/>
            <p14:sldId id="427"/>
            <p14:sldId id="428"/>
            <p14:sldId id="328"/>
            <p14:sldId id="330"/>
            <p14:sldId id="429"/>
            <p14:sldId id="331"/>
            <p14:sldId id="332"/>
            <p14:sldId id="336"/>
            <p14:sldId id="453"/>
            <p14:sldId id="329"/>
            <p14:sldId id="335"/>
            <p14:sldId id="367"/>
          </p14:sldIdLst>
        </p14:section>
        <p14:section name="Route Management" id="{25C1CEBB-B30F-4E41-954F-FB0043E889ED}">
          <p14:sldIdLst>
            <p14:sldId id="337"/>
            <p14:sldId id="339"/>
            <p14:sldId id="340"/>
            <p14:sldId id="341"/>
            <p14:sldId id="342"/>
            <p14:sldId id="343"/>
            <p14:sldId id="461"/>
            <p14:sldId id="462"/>
            <p14:sldId id="346"/>
            <p14:sldId id="463"/>
            <p14:sldId id="464"/>
            <p14:sldId id="465"/>
            <p14:sldId id="466"/>
          </p14:sldIdLst>
        </p14:section>
        <p14:section name="북마크 루트" id="{63B8544F-E7D2-449A-BD92-AE0D7F403C8D}">
          <p14:sldIdLst>
            <p14:sldId id="345"/>
            <p14:sldId id="438"/>
            <p14:sldId id="439"/>
            <p14:sldId id="440"/>
            <p14:sldId id="441"/>
            <p14:sldId id="437"/>
          </p14:sldIdLst>
        </p14:section>
        <p14:section name="결재 라인" id="{A3C20BDB-BC73-4EC9-8F35-CC8AA5AD6F92}">
          <p14:sldIdLst>
            <p14:sldId id="436"/>
            <p14:sldId id="431"/>
            <p14:sldId id="432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434"/>
            <p14:sldId id="443"/>
          </p14:sldIdLst>
        </p14:section>
        <p14:section name="3DSwym" id="{3381A29D-E658-4536-9528-515CB7488F71}">
          <p14:sldIdLst>
            <p14:sldId id="444"/>
            <p14:sldId id="445"/>
            <p14:sldId id="446"/>
            <p14:sldId id="448"/>
            <p14:sldId id="449"/>
            <p14:sldId id="450"/>
            <p14:sldId id="472"/>
            <p14:sldId id="473"/>
            <p14:sldId id="469"/>
            <p14:sldId id="470"/>
            <p14:sldId id="499"/>
            <p14:sldId id="502"/>
            <p14:sldId id="503"/>
            <p14:sldId id="504"/>
            <p14:sldId id="505"/>
            <p14:sldId id="507"/>
            <p14:sldId id="511"/>
            <p14:sldId id="512"/>
            <p14:sldId id="513"/>
            <p14:sldId id="514"/>
            <p14:sldId id="515"/>
            <p14:sldId id="516"/>
            <p14:sldId id="518"/>
            <p14:sldId id="520"/>
            <p14:sldId id="5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4110" autoAdjust="0"/>
  </p:normalViewPr>
  <p:slideViewPr>
    <p:cSldViewPr snapToGrid="0">
      <p:cViewPr varScale="1">
        <p:scale>
          <a:sx n="70" d="100"/>
          <a:sy n="70" d="100"/>
        </p:scale>
        <p:origin x="8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commentAuthors" Target="commentAuthor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2860E-07EB-4060-9F78-A7D84441D6B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9B497-7643-4B0D-A611-208FB501F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48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0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7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5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2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4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preserve="1" userDrawn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13247"/>
          <a:stretch/>
        </p:blipFill>
        <p:spPr>
          <a:xfrm>
            <a:off x="-1" y="0"/>
            <a:ext cx="9910460" cy="6468862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00440" y="4701381"/>
            <a:ext cx="9632730" cy="870014"/>
          </a:xfrm>
          <a:solidFill>
            <a:srgbClr val="879BAA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3" name="Text Box 133"/>
          <p:cNvSpPr txBox="1">
            <a:spLocks noChangeArrowheads="1"/>
          </p:cNvSpPr>
          <p:nvPr userDrawn="1"/>
        </p:nvSpPr>
        <p:spPr bwMode="auto">
          <a:xfrm>
            <a:off x="6968108" y="6298280"/>
            <a:ext cx="323612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3977" rIns="395937" bIns="0" anchor="ctr"/>
          <a:lstStyle/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Smarter decisions, better products.</a:t>
            </a:r>
          </a:p>
        </p:txBody>
      </p:sp>
    </p:spTree>
    <p:extLst>
      <p:ext uri="{BB962C8B-B14F-4D97-AF65-F5344CB8AC3E}">
        <p14:creationId xmlns:p14="http://schemas.microsoft.com/office/powerpoint/2010/main" val="40327871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" y="1412875"/>
            <a:ext cx="4952206" cy="475297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2733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/>
            </a:lvl3pPr>
            <a:lvl4pPr marL="358703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1412875"/>
            <a:ext cx="4935374" cy="4752975"/>
          </a:xfrm>
          <a:prstGeom prst="rect">
            <a:avLst/>
          </a:prstGeom>
        </p:spPr>
      </p:pic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210">
            <a:off x="2813275" y="5255233"/>
            <a:ext cx="1273864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1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017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Font typeface="Arial" pitchFamily="34" charset="0"/>
              <a:buChar char="•"/>
              <a:tabLst>
                <a:tab pos="3787017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/>
            </a:lvl3pPr>
            <a:lvl4pPr marL="360291" indent="-17935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017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4636" y="1412875"/>
            <a:ext cx="4367571" cy="4752975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2437" y="836713"/>
            <a:ext cx="9503532" cy="5472607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ClrTx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ClrTx/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buClrTx/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buClrTx/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088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41259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855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1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11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153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051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08" y="6300329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D53EF5-FED8-1902-FD12-956B4391E1CA}"/>
              </a:ext>
            </a:extLst>
          </p:cNvPr>
          <p:cNvGrpSpPr/>
          <p:nvPr/>
        </p:nvGrpSpPr>
        <p:grpSpPr>
          <a:xfrm>
            <a:off x="55662" y="6425946"/>
            <a:ext cx="6895822" cy="345584"/>
            <a:chOff x="55662" y="6378321"/>
            <a:chExt cx="6895822" cy="3455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E11C9E-91AF-1045-F1B9-35B22281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2" y="6378321"/>
              <a:ext cx="343694" cy="3436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7A4229-DD5B-A899-8943-8ACD04A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032" y="6378321"/>
              <a:ext cx="343694" cy="3436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7E3003-39F9-8B85-48B0-4DA0777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22" y="6378321"/>
              <a:ext cx="343694" cy="3436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55A17-0AC2-C56B-E55B-4FBF346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500" y="6378321"/>
              <a:ext cx="343694" cy="3436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A54D6-6114-6BF8-2C15-FA1940CE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016" y="6380211"/>
              <a:ext cx="343694" cy="3436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FB1E64-DBEF-F5B4-733A-E8E530F9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05" y="6378321"/>
              <a:ext cx="343694" cy="34369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00091B-8F95-9367-6857-C90BF85F0916}"/>
                </a:ext>
              </a:extLst>
            </p:cNvPr>
            <p:cNvSpPr/>
            <p:nvPr/>
          </p:nvSpPr>
          <p:spPr>
            <a:xfrm>
              <a:off x="399903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D74F3F-ADF6-12AC-FAB5-09EA08BB6367}"/>
                </a:ext>
              </a:extLst>
            </p:cNvPr>
            <p:cNvSpPr/>
            <p:nvPr/>
          </p:nvSpPr>
          <p:spPr>
            <a:xfrm>
              <a:off x="1549892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 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매니저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25092-9C3A-5525-CF5D-9D7A65256B39}"/>
                </a:ext>
              </a:extLst>
            </p:cNvPr>
            <p:cNvSpPr/>
            <p:nvPr/>
          </p:nvSpPr>
          <p:spPr>
            <a:xfrm>
              <a:off x="2698716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멤버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543079-662A-332D-4CC9-8DCFB97C459B}"/>
                </a:ext>
              </a:extLst>
            </p:cNvPr>
            <p:cNvSpPr/>
            <p:nvPr/>
          </p:nvSpPr>
          <p:spPr>
            <a:xfrm>
              <a:off x="3847540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분류체계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관리자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961DE2-9823-2F94-F7F9-BEADB8C989B2}"/>
                </a:ext>
              </a:extLst>
            </p:cNvPr>
            <p:cNvSpPr/>
            <p:nvPr/>
          </p:nvSpPr>
          <p:spPr>
            <a:xfrm>
              <a:off x="4994875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검토자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911DEC-F30A-092C-7219-FAAD68D60A74}"/>
                </a:ext>
              </a:extLst>
            </p:cNvPr>
            <p:cNvSpPr/>
            <p:nvPr/>
          </p:nvSpPr>
          <p:spPr>
            <a:xfrm>
              <a:off x="6146354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+mn-ea"/>
                  <a:ea typeface="+mn-ea"/>
                </a:rPr>
                <a:t>일반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052" y="1122363"/>
            <a:ext cx="742831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052" y="3602038"/>
            <a:ext cx="742831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29" indent="0" algn="ctr">
              <a:buNone/>
              <a:defRPr sz="1625"/>
            </a:lvl2pPr>
            <a:lvl3pPr marL="742859" indent="0" algn="ctr">
              <a:buNone/>
              <a:defRPr sz="1462"/>
            </a:lvl3pPr>
            <a:lvl4pPr marL="1114288" indent="0" algn="ctr">
              <a:buNone/>
              <a:defRPr sz="1300"/>
            </a:lvl4pPr>
            <a:lvl5pPr marL="1485717" indent="0" algn="ctr">
              <a:buNone/>
              <a:defRPr sz="1300"/>
            </a:lvl5pPr>
            <a:lvl6pPr marL="1857146" indent="0" algn="ctr">
              <a:buNone/>
              <a:defRPr sz="1300"/>
            </a:lvl6pPr>
            <a:lvl7pPr marL="2228576" indent="0" algn="ctr">
              <a:buNone/>
              <a:defRPr sz="1300"/>
            </a:lvl7pPr>
            <a:lvl8pPr marL="2600005" indent="0" algn="ctr">
              <a:buNone/>
              <a:defRPr sz="1300"/>
            </a:lvl8pPr>
            <a:lvl9pPr marL="2971434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FB82-EC24-42F8-84DE-1C15AF3A5DC5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13DD-2488-4E1A-B7CE-CFC47A3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7" y="836714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83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6" y="76383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6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533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bg>
      <p:bgPr>
        <a:gradFill>
          <a:gsLst>
            <a:gs pos="76000">
              <a:srgbClr val="02A5BE"/>
            </a:gs>
            <a:gs pos="100000">
              <a:srgbClr val="8B8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4413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880210" y="836712"/>
            <a:ext cx="4652457" cy="2101120"/>
          </a:xfrm>
          <a:solidFill>
            <a:schemeClr val="accent2">
              <a:lumMod val="60000"/>
              <a:lumOff val="40000"/>
            </a:schemeClr>
          </a:solidFill>
        </p:spPr>
        <p:txBody>
          <a:bodyPr wrap="square" lIns="270000" tIns="144000" rIns="370800" bIns="108000" anchor="t">
            <a:spAutoFit/>
          </a:bodyPr>
          <a:lstStyle>
            <a:lvl1pPr algn="r"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672171" y="3251942"/>
            <a:ext cx="3887809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subhead</a:t>
            </a:r>
          </a:p>
        </p:txBody>
      </p:sp>
      <p:pic>
        <p:nvPicPr>
          <p:cNvPr id="23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34" y="260648"/>
            <a:ext cx="2073769" cy="452708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2" name="그룹 1"/>
          <p:cNvGrpSpPr/>
          <p:nvPr userDrawn="1"/>
        </p:nvGrpSpPr>
        <p:grpSpPr>
          <a:xfrm>
            <a:off x="5989608" y="3950914"/>
            <a:ext cx="3740996" cy="702222"/>
            <a:chOff x="6176294" y="3467514"/>
            <a:chExt cx="3741595" cy="702222"/>
          </a:xfrm>
        </p:grpSpPr>
        <p:pic>
          <p:nvPicPr>
            <p:cNvPr id="25" name="Picture 3" descr="D:\90_마케팅\00_다쏘\3DV\3DV\3DS_2014_SOLUTIONS LABEL_3D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090" y="3483936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D:\90_마케팅\00_다쏘\CAT\CAT\3DS_2014_SOLUTIONS LABEL_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294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90_마케팅\00_다쏘\DEL\DEL\3DS_2014_SOLUTIONS LABEL_DE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141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:\90_마케팅\00_다쏘\ENO\ENO\3DS_2014_SOLUTIONS LABEL_EN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192" y="3467514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D:\90_마케팅\00_다쏘\SIM\SIM\3DS_2014_SOLUTIONS LABEL_SI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43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 userDrawn="1"/>
        </p:nvSpPr>
        <p:spPr>
          <a:xfrm>
            <a:off x="-375532" y="6616094"/>
            <a:ext cx="385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Copyright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©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2023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ATIS SYSTEM Co., Ltd. All rights reserved.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6C21AD9-3A4C-DD02-A3EC-0B6F5B4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1"/>
          <a:stretch/>
        </p:blipFill>
        <p:spPr>
          <a:xfrm>
            <a:off x="1587167" y="2859537"/>
            <a:ext cx="2327640" cy="2215598"/>
          </a:xfrm>
          <a:prstGeom prst="rect">
            <a:avLst/>
          </a:prstGeom>
        </p:spPr>
      </p:pic>
      <p:pic>
        <p:nvPicPr>
          <p:cNvPr id="14" name="Picture 2" descr="㈜테크빌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76" y="404665"/>
            <a:ext cx="1923128" cy="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96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41">
            <a:extLst>
              <a:ext uri="{FF2B5EF4-FFF2-40B4-BE49-F238E27FC236}">
                <a16:creationId xmlns:a16="http://schemas.microsoft.com/office/drawing/2014/main" id="{C4A9B379-6683-3842-AAD5-382AA87B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9E0C906A-9EBC-AC05-7714-1CEB92F3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-1" y="6453336"/>
            <a:ext cx="9905997" cy="404664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feld 12"/>
          <p:cNvSpPr txBox="1"/>
          <p:nvPr userDrawn="1"/>
        </p:nvSpPr>
        <p:spPr>
          <a:xfrm>
            <a:off x="0" y="6598800"/>
            <a:ext cx="276197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>
              <a:solidFill>
                <a:schemeClr val="tx1"/>
              </a:solidFill>
            </a:endParaRPr>
          </a:p>
        </p:txBody>
      </p:sp>
      <p:sp>
        <p:nvSpPr>
          <p:cNvPr id="7" name="Textfeld 11"/>
          <p:cNvSpPr txBox="1"/>
          <p:nvPr userDrawn="1"/>
        </p:nvSpPr>
        <p:spPr>
          <a:xfrm>
            <a:off x="4296057" y="6572272"/>
            <a:ext cx="1353464" cy="2592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 algn="ctr"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chemeClr val="tx1"/>
              </a:solidFill>
            </a:endParaRPr>
          </a:p>
        </p:txBody>
      </p:sp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25" y="6525344"/>
            <a:ext cx="1172747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0" y="6508012"/>
            <a:ext cx="991308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6552325"/>
            <a:ext cx="1226071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6" r:id="rId8"/>
  </p:sldLayoutIdLst>
  <p:transition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453336"/>
            <a:ext cx="9904410" cy="404664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  <a:effectLst/>
        </p:spPr>
        <p:txBody>
          <a:bodyPr wrap="square" lIns="107983" tIns="53991" rIns="107983" bIns="53991" numCol="1" spcCol="72000" rtlCol="0" anchor="ctr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2761536" cy="259200"/>
          </a:xfrm>
          <a:prstGeom prst="rect">
            <a:avLst/>
          </a:prstGeom>
          <a:noFill/>
        </p:spPr>
        <p:txBody>
          <a:bodyPr wrap="square" lIns="1475763" tIns="0" rIns="0" bIns="115182" rtlCol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904409" cy="6926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 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2437" y="836713"/>
            <a:ext cx="9431536" cy="553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295369" y="6572272"/>
            <a:ext cx="1353247" cy="259200"/>
          </a:xfrm>
          <a:prstGeom prst="rect">
            <a:avLst/>
          </a:prstGeom>
          <a:noFill/>
        </p:spPr>
        <p:txBody>
          <a:bodyPr wrap="square" lIns="35994" tIns="35994" rIns="35994" bIns="35994" rtlCol="0" anchor="t" anchorCtr="0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ctr" defTabSz="914217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4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5" y="6525344"/>
            <a:ext cx="1172559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9" y="6508013"/>
            <a:ext cx="991149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5" y="6552326"/>
            <a:ext cx="1225875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sldNum="0" hdr="0" ftr="0" dt="0"/>
  <p:txStyles>
    <p:titleStyle>
      <a:lvl1pPr marL="0" indent="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179352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358703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538055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717406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1220544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652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761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870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png"/><Relationship Id="rId4" Type="http://schemas.openxmlformats.org/officeDocument/2006/relationships/image" Target="../media/image30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5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7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4.png"/><Relationship Id="rId4" Type="http://schemas.openxmlformats.org/officeDocument/2006/relationships/image" Target="../media/image49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9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2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888160" y="4907889"/>
            <a:ext cx="3743816" cy="393019"/>
          </a:xfrm>
        </p:spPr>
        <p:txBody>
          <a:bodyPr vert="horz" wrap="square" lIns="270000" tIns="18000" rIns="179971" bIns="36000" numCol="1" anchor="b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800" dirty="0">
                <a:latin typeface="맑은 고딕" pitchFamily="50" charset="-127"/>
              </a:rPr>
              <a:t>2023. 10. 25 </a:t>
            </a:r>
            <a:r>
              <a:rPr lang="ko-KR" altLang="en-US" sz="1800" dirty="0" err="1">
                <a:latin typeface="맑은 고딕" pitchFamily="50" charset="-127"/>
              </a:rPr>
              <a:t>아티스시스템</a:t>
            </a:r>
            <a:r>
              <a:rPr lang="ko-KR" altLang="en-US" sz="1800" dirty="0">
                <a:latin typeface="맑은 고딕" pitchFamily="50" charset="-127"/>
              </a:rPr>
              <a:t>㈜ 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872259" y="1310290"/>
            <a:ext cx="6040390" cy="1239089"/>
          </a:xfrm>
          <a:noFill/>
        </p:spPr>
        <p:txBody>
          <a:bodyPr/>
          <a:lstStyle/>
          <a:p>
            <a:r>
              <a:rPr lang="ko-KR" altLang="en-US" sz="3599" dirty="0" err="1" smtClean="0">
                <a:solidFill>
                  <a:schemeClr val="tx1"/>
                </a:solidFill>
              </a:rPr>
              <a:t>테크빌</a:t>
            </a:r>
            <a:r>
              <a:rPr lang="ko-KR" altLang="en-US" sz="3599" dirty="0" smtClean="0">
                <a:solidFill>
                  <a:schemeClr val="tx1"/>
                </a:solidFill>
              </a:rPr>
              <a:t> </a:t>
            </a:r>
            <a:r>
              <a:rPr lang="en-US" altLang="ko-KR" sz="3599" dirty="0" smtClean="0">
                <a:solidFill>
                  <a:schemeClr val="tx1"/>
                </a:solidFill>
              </a:rPr>
              <a:t>PLM </a:t>
            </a:r>
            <a:r>
              <a:rPr lang="ko-KR" altLang="en-US" sz="3599" dirty="0" smtClean="0">
                <a:solidFill>
                  <a:schemeClr val="tx1"/>
                </a:solidFill>
              </a:rPr>
              <a:t>사용자매뉴얼</a:t>
            </a:r>
            <a:r>
              <a:rPr lang="en-US" altLang="ko-KR" sz="3599" dirty="0">
                <a:solidFill>
                  <a:schemeClr val="tx1"/>
                </a:solidFill>
              </a:rPr>
              <a:t/>
            </a:r>
            <a:br>
              <a:rPr lang="en-US" altLang="ko-KR" sz="3599" dirty="0">
                <a:solidFill>
                  <a:schemeClr val="tx1"/>
                </a:solidFill>
              </a:rPr>
            </a:br>
            <a:endParaRPr lang="ko-KR" altLang="en-US" sz="2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46654" cy="3773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문서가 경로에서 </a:t>
            </a:r>
            <a:r>
              <a:rPr lang="en-US" altLang="ko-KR" sz="1100" b="1" dirty="0" smtClean="0"/>
              <a:t>download</a:t>
            </a:r>
            <a:r>
              <a:rPr lang="ko-KR" altLang="en-US" sz="1100" b="1" dirty="0" smtClean="0"/>
              <a:t>되었다는 팝업 창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2034346" y="145490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377" y="1649464"/>
            <a:ext cx="1927273" cy="192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(2/2)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33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047" cy="173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버튼이 활성화가 </a:t>
            </a:r>
            <a:r>
              <a:rPr lang="ko-KR" altLang="en-US" sz="1100" b="1" dirty="0">
                <a:sym typeface="Wingdings" panose="05000000000000000000" pitchFamily="2" charset="2"/>
              </a:rPr>
              <a:t>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삭제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1933" y="999670"/>
            <a:ext cx="130617" cy="1401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51817" y="75721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981" y="1973478"/>
            <a:ext cx="5611746" cy="600389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18698" y="169957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85" y="1705289"/>
            <a:ext cx="4047332" cy="30998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282" y="2255385"/>
            <a:ext cx="2091662" cy="149488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08028" y="198164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333" y="4514722"/>
            <a:ext cx="463635" cy="245661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275583" y="420957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759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추가를 한번 더 클릭하면 삭제가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즐겨찾기에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및 제거가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즐겨찾기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068" t="1262"/>
          <a:stretch/>
        </p:blipFill>
        <p:spPr>
          <a:xfrm>
            <a:off x="199680" y="2834640"/>
            <a:ext cx="2973288" cy="5157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81" t="3529" r="1987" b="4259"/>
          <a:stretch/>
        </p:blipFill>
        <p:spPr>
          <a:xfrm>
            <a:off x="193843" y="5012996"/>
            <a:ext cx="2845930" cy="495239"/>
          </a:xfrm>
          <a:prstGeom prst="rect">
            <a:avLst/>
          </a:prstGeom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0727" y="1153554"/>
            <a:ext cx="107786" cy="17799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36964" y="90960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65834" y="130557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843" y="2819272"/>
            <a:ext cx="2975926" cy="5311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440" y="262015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6" y="4994901"/>
            <a:ext cx="3536811" cy="7126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51" y="4992496"/>
            <a:ext cx="2857637" cy="5157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6264" y="4750851"/>
            <a:ext cx="334629" cy="347562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3" idx="3"/>
            <a:endCxn id="42" idx="1"/>
          </p:cNvCxnSpPr>
          <p:nvPr/>
        </p:nvCxnSpPr>
        <p:spPr>
          <a:xfrm>
            <a:off x="3039288" y="5250366"/>
            <a:ext cx="236408" cy="100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7257" y="5502495"/>
            <a:ext cx="3249112" cy="2055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42" y="3414804"/>
            <a:ext cx="4798782" cy="13087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2" name="직선 화살표 연결선 21"/>
          <p:cNvCxnSpPr>
            <a:stCxn id="11" idx="2"/>
          </p:cNvCxnSpPr>
          <p:nvPr/>
        </p:nvCxnSpPr>
        <p:spPr>
          <a:xfrm>
            <a:off x="1686324" y="3350379"/>
            <a:ext cx="5316" cy="770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351" y="4120980"/>
            <a:ext cx="4462273" cy="5855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3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873428"/>
            <a:ext cx="4381500" cy="1543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24" idx="2"/>
            <a:endCxn id="2" idx="0"/>
          </p:cNvCxnSpPr>
          <p:nvPr/>
        </p:nvCxnSpPr>
        <p:spPr>
          <a:xfrm flipH="1">
            <a:off x="2390430" y="1322704"/>
            <a:ext cx="1853910" cy="1550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4880" y="1275450"/>
            <a:ext cx="336291" cy="3362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72654" y="1132591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6195" y="885090"/>
            <a:ext cx="336291" cy="3362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9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23691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5371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1231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다운로드가 되며 아이콘들이 변경됨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8326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30" y="4195043"/>
            <a:ext cx="2936854" cy="173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52536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직선 화살표 연결선 28"/>
          <p:cNvCxnSpPr>
            <a:stCxn id="23" idx="3"/>
            <a:endCxn id="28" idx="1"/>
          </p:cNvCxnSpPr>
          <p:nvPr/>
        </p:nvCxnSpPr>
        <p:spPr>
          <a:xfrm>
            <a:off x="2057151" y="5007443"/>
            <a:ext cx="1264788" cy="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88281" y="3322429"/>
            <a:ext cx="209911" cy="230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74902" y="312612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5440" y="401319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1949" y="4912533"/>
            <a:ext cx="465202" cy="1898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0926" y="5740640"/>
            <a:ext cx="703785" cy="1777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19172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0852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3807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48017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50" name="타원 49"/>
          <p:cNvSpPr/>
          <p:nvPr/>
        </p:nvSpPr>
        <p:spPr>
          <a:xfrm>
            <a:off x="36778" y="168352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5440" y="274317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47697" y="405086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35694" y="1160023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517082" y="92762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48" idx="1"/>
            <a:endCxn id="16" idx="0"/>
          </p:cNvCxnSpPr>
          <p:nvPr/>
        </p:nvCxnSpPr>
        <p:spPr>
          <a:xfrm flipH="1">
            <a:off x="1531096" y="1255080"/>
            <a:ext cx="4104598" cy="6102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123"/>
            <a:ext cx="6473496" cy="14058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항목 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Add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1798" y="867415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53561" y="62538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2"/>
            <a:endCxn id="23" idx="0"/>
          </p:cNvCxnSpPr>
          <p:nvPr/>
        </p:nvCxnSpPr>
        <p:spPr>
          <a:xfrm flipH="1">
            <a:off x="1952955" y="1057528"/>
            <a:ext cx="2300529" cy="136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" y="2426482"/>
            <a:ext cx="3494582" cy="39627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186" y="3931919"/>
            <a:ext cx="3155102" cy="3200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5753" y="372062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9766" y="5938611"/>
            <a:ext cx="606829" cy="3269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161183" y="581192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536" y="1252706"/>
            <a:ext cx="166080" cy="1762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35423" y="101522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42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2" y="2469966"/>
            <a:ext cx="4916280" cy="2815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078" y="3790454"/>
            <a:ext cx="1887391" cy="77943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3592" y="355935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1295" y="4296787"/>
            <a:ext cx="564261" cy="2639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81505" y="408260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815"/>
            <a:ext cx="6539448" cy="997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1606" y="1384105"/>
            <a:ext cx="1542346" cy="3902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786184" y="123555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1"/>
            <a:endCxn id="17" idx="0"/>
          </p:cNvCxnSpPr>
          <p:nvPr/>
        </p:nvCxnSpPr>
        <p:spPr>
          <a:xfrm flipH="1">
            <a:off x="2651972" y="1579250"/>
            <a:ext cx="2279634" cy="890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96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" y="1884524"/>
            <a:ext cx="6534464" cy="1712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0" y="861378"/>
            <a:ext cx="6526053" cy="858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171" y="3312134"/>
            <a:ext cx="1125709" cy="173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27065" y="310494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78561" y="3139775"/>
            <a:ext cx="1159940" cy="22013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67744" y="292640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변경하고자 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아이콘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Private”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Frozen”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성숙도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956172" y="867638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63480" y="58049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5846" y="1230326"/>
            <a:ext cx="134793" cy="1462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168" y="98229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09" y="3732995"/>
            <a:ext cx="6526054" cy="10008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439" y="4181195"/>
            <a:ext cx="433123" cy="5597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97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446134"/>
            <a:ext cx="6599581" cy="680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" y="855857"/>
            <a:ext cx="6573710" cy="210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3167" y="2595033"/>
            <a:ext cx="455084" cy="2455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32118" y="2365847"/>
            <a:ext cx="355485" cy="35548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먼저 성숙도가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Private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 경우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In Work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변경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해야함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새로 만들고자 하는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54337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55954" y="591150"/>
            <a:ext cx="355485" cy="35548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22721" y="1255655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424" y="989652"/>
            <a:ext cx="355485" cy="35548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9726" y="3446135"/>
            <a:ext cx="479314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18" idx="2"/>
            <a:endCxn id="25" idx="0"/>
          </p:cNvCxnSpPr>
          <p:nvPr/>
        </p:nvCxnSpPr>
        <p:spPr>
          <a:xfrm flipH="1">
            <a:off x="3679383" y="2840567"/>
            <a:ext cx="1141326" cy="6055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8045" y="3446135"/>
            <a:ext cx="541815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131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" y="2083575"/>
            <a:ext cx="6509838" cy="1414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26901" cy="1058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8013" y="280116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확인하려는 문서 체크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선택된 문서의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tree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를 확인 할 수 있음</a:t>
            </a:r>
            <a:endParaRPr lang="en-US" altLang="ko-KR" sz="12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06001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04971" y="57443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6744" y="174158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9824" y="145886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770227"/>
            <a:ext cx="6526901" cy="1369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663" y="447121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7085" y="257698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2602" y="426618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6901" cy="21107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하려는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원본 파일과 구분을 위해 접두사 추가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접두사가 추가된 파일이 생성이 되는 것을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복제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345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77176" y="6084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7064" y="122342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7109" y="9950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054585" y="2624666"/>
            <a:ext cx="416748" cy="237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38797" y="2457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22989"/>
            <a:ext cx="6526901" cy="17190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761063" y="3851371"/>
            <a:ext cx="3966636" cy="174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9" idx="0"/>
          </p:cNvCxnSpPr>
          <p:nvPr/>
        </p:nvCxnSpPr>
        <p:spPr>
          <a:xfrm flipH="1">
            <a:off x="2383369" y="2861971"/>
            <a:ext cx="879590" cy="997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602662" y="36720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59000" y="1674655"/>
            <a:ext cx="904052" cy="1372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96184" y="14922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69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7" y="836712"/>
            <a:ext cx="6488452" cy="3252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- Retain lock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잠금 </a:t>
            </a:r>
            <a:r>
              <a:rPr lang="ko-KR" altLang="en-US" sz="1100" dirty="0" smtClean="0"/>
              <a:t>유지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b="1" dirty="0"/>
              <a:t>Delete local file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로컬 파일 </a:t>
            </a:r>
            <a:r>
              <a:rPr lang="ko-KR" altLang="en-US" sz="1100" dirty="0" smtClean="0"/>
              <a:t>삭제</a:t>
            </a:r>
            <a:endParaRPr lang="en-US" altLang="ko-KR" sz="1100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016506" y="76013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1178" y="971550"/>
            <a:ext cx="210656" cy="3746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(1/3)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8" y="2601651"/>
            <a:ext cx="1557628" cy="886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2608000"/>
            <a:ext cx="1456795" cy="795599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511" y="1420283"/>
            <a:ext cx="2440855" cy="2372784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7165" y="127628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17098" y="245765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03079" y="3492769"/>
            <a:ext cx="1145222" cy="25796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073" y="339413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3873770"/>
            <a:ext cx="585787" cy="115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50073" y="378036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637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181493"/>
            <a:ext cx="6454042" cy="3238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54040" cy="11460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2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Compare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37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43711" y="58299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79" y="1706020"/>
            <a:ext cx="124363" cy="2767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084" y="145218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000352" y="5257798"/>
            <a:ext cx="336439" cy="162282"/>
          </a:xfrm>
          <a:prstGeom prst="roundRect">
            <a:avLst>
              <a:gd name="adj" fmla="val 226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03537" y="499045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3426700" y="1019460"/>
            <a:ext cx="2509066" cy="1162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7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" y="3001441"/>
            <a:ext cx="6493547" cy="1128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860988"/>
            <a:ext cx="6491940" cy="1967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구조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속성으로 문서 비교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탭 표시 또는 숨기기 아이콘을 클릭해 원하는 타입으로 확인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비교하는 파일을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체크시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바로 속성만 보이게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7617" y="858576"/>
            <a:ext cx="6491940" cy="197033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02" y="69166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02" y="1156076"/>
            <a:ext cx="1299369" cy="6236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193283" y="1190910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01100" y="10003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7" y="4352676"/>
            <a:ext cx="6491940" cy="16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4409" y="2994230"/>
            <a:ext cx="6491940" cy="114538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994" y="285414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55542" y="3016560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26" idx="0"/>
          </p:cNvCxnSpPr>
          <p:nvPr/>
        </p:nvCxnSpPr>
        <p:spPr>
          <a:xfrm flipH="1">
            <a:off x="3441981" y="3177444"/>
            <a:ext cx="2495110" cy="1165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87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" y="836712"/>
            <a:ext cx="6492971" cy="1061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삭제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507067" y="1449916"/>
            <a:ext cx="5182490" cy="133829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32826" y="122717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498085" y="1080843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89207" y="80479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9" y="2011259"/>
            <a:ext cx="3667608" cy="176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84267" y="3388090"/>
            <a:ext cx="625643" cy="317635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29184" y="320232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85" y="3888361"/>
            <a:ext cx="6492971" cy="537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6583" y="3888360"/>
            <a:ext cx="6492972" cy="537854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259" y="367548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81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8876" cy="3369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Compass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Bookmark Editor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Bookmark Editor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783433" y="1232696"/>
            <a:ext cx="146050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28967" y="10178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64370" y="833228"/>
            <a:ext cx="310817" cy="30633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25902" y="6962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rot="10800000" flipH="1" flipV="1">
            <a:off x="260861" y="2470417"/>
            <a:ext cx="704339" cy="348984"/>
          </a:xfrm>
          <a:prstGeom prst="roundRect">
            <a:avLst>
              <a:gd name="adj" fmla="val 1683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354" y="2280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7043" y="1458452"/>
            <a:ext cx="1653494" cy="14914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674" y="12866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382" cy="39103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이름을 정하고 자격 증명 선택 후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생성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416839" y="1601652"/>
            <a:ext cx="132773" cy="1385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71490" y="14319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86796" y="2032534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2555" y="185829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99" y="2049844"/>
            <a:ext cx="4150519" cy="140233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4" idx="0"/>
            <a:endCxn id="3" idx="0"/>
          </p:cNvCxnSpPr>
          <p:nvPr/>
        </p:nvCxnSpPr>
        <p:spPr>
          <a:xfrm flipH="1">
            <a:off x="4492759" y="1740197"/>
            <a:ext cx="990467" cy="309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46276" y="3178822"/>
            <a:ext cx="469515" cy="1818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48559" y="299433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56745"/>
            <a:ext cx="6500382" cy="235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5" name="직선 화살표 연결선 24"/>
          <p:cNvCxnSpPr>
            <a:stCxn id="21" idx="0"/>
            <a:endCxn id="10" idx="0"/>
          </p:cNvCxnSpPr>
          <p:nvPr/>
        </p:nvCxnSpPr>
        <p:spPr>
          <a:xfrm flipH="1">
            <a:off x="3449871" y="3360641"/>
            <a:ext cx="1431163" cy="1696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34584" cy="30348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기존 항목 추가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검색어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입력 후 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필요한 데이터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기존 항목 추가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7455" y="2464522"/>
            <a:ext cx="476451" cy="1609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751344" y="227005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7920" y="3569020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25846" y="339970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8" idx="2"/>
            <a:endCxn id="31" idx="0"/>
          </p:cNvCxnSpPr>
          <p:nvPr/>
        </p:nvCxnSpPr>
        <p:spPr>
          <a:xfrm>
            <a:off x="3552736" y="1703139"/>
            <a:ext cx="924415" cy="1459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55" y="1169937"/>
            <a:ext cx="2368399" cy="599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4" y="3096077"/>
            <a:ext cx="6119136" cy="3268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991" y="1169936"/>
            <a:ext cx="2358963" cy="598677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69883" y="9923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68265" y="3748617"/>
            <a:ext cx="2174951" cy="274742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091577" y="35518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931152" y="6240875"/>
            <a:ext cx="252756" cy="1174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21602" y="60022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34584" cy="4535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탐색기 창에서 업로드할 폴더 지정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>
                <a:sym typeface="Wingdings" panose="05000000000000000000" pitchFamily="2" charset="2"/>
              </a:rPr>
              <a:t>지정한 폴더의 내용 분석 후 알림 메시지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출력 및 업로드 클릭</a:t>
            </a:r>
            <a:endParaRPr lang="ko-KR" altLang="en-US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0235" y="3876123"/>
            <a:ext cx="563007" cy="1232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89326" y="369865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080840" y="1799349"/>
            <a:ext cx="127167" cy="1450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82605" y="157623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657850" y="4654164"/>
            <a:ext cx="414087" cy="1273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1028" y="447986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4" r="-1" b="2871"/>
          <a:stretch/>
        </p:blipFill>
        <p:spPr>
          <a:xfrm>
            <a:off x="1303794" y="1145672"/>
            <a:ext cx="3440888" cy="1133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13109" y="1936601"/>
            <a:ext cx="522305" cy="2467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25293" y="174095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06448"/>
            <a:ext cx="6489234" cy="332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35" y="874599"/>
            <a:ext cx="2980663" cy="1647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74599"/>
            <a:ext cx="3353546" cy="16479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예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작업 성공 및 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완료된 폴더 더블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경로 및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29" y="3744407"/>
            <a:ext cx="7642908" cy="1013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08706" y="863487"/>
            <a:ext cx="2980208" cy="165907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32451" y="7050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61483" y="2199406"/>
            <a:ext cx="431657" cy="2467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76507" y="20380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3379" y="3271431"/>
            <a:ext cx="5245535" cy="17283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54433" y="3763457"/>
            <a:ext cx="706168" cy="1373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9497" y="3738520"/>
            <a:ext cx="7655840" cy="10189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84978" y="30229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09563" y="36021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8216" cy="38315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지정 후 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36216" y="2261454"/>
            <a:ext cx="2645333" cy="116466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77815" y="20422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26321" y="1054000"/>
            <a:ext cx="165193" cy="1491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18166" y="836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88530" y="3967094"/>
            <a:ext cx="423511" cy="117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48678" y="375245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9041"/>
            <a:ext cx="3391608" cy="23646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23" y="4464670"/>
            <a:ext cx="6029746" cy="10613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55944" y="6121952"/>
            <a:ext cx="465862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3406" y="59332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0" idx="3"/>
          </p:cNvCxnSpPr>
          <p:nvPr/>
        </p:nvCxnSpPr>
        <p:spPr>
          <a:xfrm flipH="1">
            <a:off x="3538802" y="4025628"/>
            <a:ext cx="2149728" cy="400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683023" y="4464670"/>
            <a:ext cx="6029746" cy="10613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507789" y="426939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7" y="836712"/>
            <a:ext cx="6499550" cy="3044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편집할 파일 선택 후 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확인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test1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의 아이콘 변경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버튼을 누르면 잠금 아이콘이 표시됨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또한 잠근 사람에서 누가 편집 기능을 사용했는지 알 수 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수정 후 저장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497917" y="998313"/>
            <a:ext cx="171120" cy="1266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555986" y="7723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607" y="1133382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388606" y="1433189"/>
            <a:ext cx="1747705" cy="2778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0824" y="12747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49" y="1834698"/>
            <a:ext cx="5262588" cy="704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11300" y="2349499"/>
            <a:ext cx="5193286" cy="137059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꺾인 연결선 14"/>
          <p:cNvCxnSpPr>
            <a:stCxn id="4" idx="3"/>
            <a:endCxn id="38" idx="0"/>
          </p:cNvCxnSpPr>
          <p:nvPr/>
        </p:nvCxnSpPr>
        <p:spPr>
          <a:xfrm>
            <a:off x="5136312" y="1422198"/>
            <a:ext cx="413011" cy="1566352"/>
          </a:xfrm>
          <a:prstGeom prst="bentConnector2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336609" y="21382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1" y="4400760"/>
            <a:ext cx="2768865" cy="96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981" y="4395606"/>
            <a:ext cx="2708672" cy="967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8" idx="3"/>
            <a:endCxn id="29" idx="1"/>
          </p:cNvCxnSpPr>
          <p:nvPr/>
        </p:nvCxnSpPr>
        <p:spPr>
          <a:xfrm flipV="1">
            <a:off x="3165356" y="4879298"/>
            <a:ext cx="596625" cy="2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6491" y="4395605"/>
            <a:ext cx="6079898" cy="96738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8090" y="4220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010" y="2988550"/>
            <a:ext cx="7820626" cy="46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39010" y="3226550"/>
            <a:ext cx="7820626" cy="2111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96900" y="30398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4318" cy="3726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생성되었다는 팝업 창 확인</a:t>
            </a:r>
            <a:endParaRPr lang="en-US" altLang="ko-KR" sz="1100" dirty="0" smtClean="0"/>
          </a:p>
        </p:txBody>
      </p:sp>
      <p:sp>
        <p:nvSpPr>
          <p:cNvPr id="18" name="타원 17"/>
          <p:cNvSpPr/>
          <p:nvPr/>
        </p:nvSpPr>
        <p:spPr>
          <a:xfrm>
            <a:off x="2946116" y="151540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079" y="1676400"/>
            <a:ext cx="2777453" cy="25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(2/3)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804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456" cy="40400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업데이트 및 잠금 해제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선택 후 열기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완료된 파일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우클릭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 후 업데이트 되었는지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61591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37401" y="7697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/>
          <p:cNvCxnSpPr>
            <a:stCxn id="20" idx="2"/>
          </p:cNvCxnSpPr>
          <p:nvPr/>
        </p:nvCxnSpPr>
        <p:spPr>
          <a:xfrm flipH="1">
            <a:off x="2501022" y="1481667"/>
            <a:ext cx="3330259" cy="1211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91" y="2693134"/>
            <a:ext cx="2755608" cy="30376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43536" y="3350304"/>
            <a:ext cx="692795" cy="1918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826739" y="313382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31" y="1183368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57429" y="1187579"/>
            <a:ext cx="1747705" cy="29408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61078" y="102879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79" y="2693134"/>
            <a:ext cx="4580003" cy="30376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16090" y="3848184"/>
            <a:ext cx="3092280" cy="11943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08596" y="5546958"/>
            <a:ext cx="505273" cy="14318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75106" y="358051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7803" y="529116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007972"/>
            <a:ext cx="4827714" cy="2880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19"/>
            <a:ext cx="6357022" cy="90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작업을 할 파일 선택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클릭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수정 클릭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확인</a:t>
            </a:r>
            <a:endParaRPr lang="en-US" altLang="ko-KR" sz="12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74127" y="849977"/>
            <a:ext cx="157880" cy="118368"/>
          </a:xfrm>
          <a:prstGeom prst="roundRect">
            <a:avLst>
              <a:gd name="adj" fmla="val 43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76379" y="6324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27" y="1366980"/>
            <a:ext cx="1713763" cy="1546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25980" y="1626763"/>
            <a:ext cx="1617397" cy="24130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09449" y="143211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64245" y="1168719"/>
            <a:ext cx="1138221" cy="1982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57006" y="94784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8" idx="0"/>
            <a:endCxn id="20" idx="0"/>
          </p:cNvCxnSpPr>
          <p:nvPr/>
        </p:nvCxnSpPr>
        <p:spPr>
          <a:xfrm flipH="1">
            <a:off x="5334678" y="968345"/>
            <a:ext cx="618389" cy="65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04833" y="5582847"/>
            <a:ext cx="426833" cy="24630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30592" y="536772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46" y="3574856"/>
            <a:ext cx="4475046" cy="148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126604" y="4719929"/>
            <a:ext cx="2892684" cy="34631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59530" y="451575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849977"/>
            <a:ext cx="6359238" cy="3163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* </a:t>
            </a:r>
            <a:r>
              <a:rPr lang="ko-KR" altLang="en-US" sz="1200" b="1" dirty="0" err="1"/>
              <a:t>북마크에서</a:t>
            </a:r>
            <a:r>
              <a:rPr lang="ko-KR" altLang="en-US" sz="1200" b="1" dirty="0"/>
              <a:t> 관리하는 데이터를 권한이 없는 사용자에게 조회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편집 권한을 부여할 수 있음</a:t>
            </a:r>
            <a:r>
              <a:rPr lang="en-US" altLang="ko-KR" sz="1200" b="1" dirty="0"/>
              <a:t>.</a:t>
            </a:r>
          </a:p>
          <a:p>
            <a:pPr marL="0" indent="0">
              <a:buNone/>
            </a:pPr>
            <a:r>
              <a:rPr lang="en-US" altLang="ko-KR" sz="1200" b="1" dirty="0" smtClean="0"/>
              <a:t>**</a:t>
            </a:r>
            <a:r>
              <a:rPr lang="ko-KR" altLang="en-US" sz="1200" b="1" dirty="0" smtClean="0"/>
              <a:t> </a:t>
            </a:r>
            <a:r>
              <a:rPr lang="ko-KR" altLang="en-US" sz="1200" b="1" dirty="0"/>
              <a:t>부여 대상은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북마크</a:t>
            </a:r>
            <a:r>
              <a:rPr lang="ko-KR" altLang="en-US" sz="1200" b="1" dirty="0"/>
              <a:t> 루트를 제외한 </a:t>
            </a:r>
            <a:r>
              <a:rPr lang="ko-KR" altLang="en-US" sz="1200" b="1" dirty="0" err="1"/>
              <a:t>북마크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데이터에 권한을 부여할 수 있음</a:t>
            </a:r>
            <a:r>
              <a:rPr lang="en-US" altLang="ko-KR" sz="1200" b="1" dirty="0"/>
              <a:t>.</a:t>
            </a:r>
          </a:p>
          <a:p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/>
              <a:t>공유하려는 대상 선택</a:t>
            </a:r>
            <a:endParaRPr lang="en-US" altLang="ko-KR" sz="12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 smtClean="0"/>
              <a:t>공유 아이콘 클릭</a:t>
            </a:r>
            <a:endParaRPr lang="en-US" altLang="ko-KR" sz="12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 smtClean="0"/>
              <a:t>사용자에게 </a:t>
            </a:r>
            <a:r>
              <a:rPr lang="ko-KR" altLang="en-US" sz="1200" b="1" dirty="0"/>
              <a:t>부여할 권한과 해당하는 사용자를 지정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보기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최소 권한으로 데이터를 조회하고 간단한 속성만 확인 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읽기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보기 가능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데이터를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열기</a:t>
            </a:r>
            <a:r>
              <a:rPr lang="en-US" altLang="ko-KR" sz="1200" b="1" dirty="0"/>
              <a:t>“ </a:t>
            </a:r>
            <a:r>
              <a:rPr lang="ko-KR" altLang="en-US" sz="1200" b="1" dirty="0"/>
              <a:t>하여 세부 메뉴들도 탐색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편집할 수 있음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읽기 가능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데이터의 속성 수정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 잠금 설정 등 대부분의 편집이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관리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편집할 수 있음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데이터에 대한 다른 사용자의 접근 권한 설정 기능이 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b="1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200" b="1" dirty="0"/>
              <a:t>공유 클릭</a:t>
            </a:r>
            <a:endParaRPr lang="en-US" altLang="ko-KR" sz="12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81874" y="1020296"/>
            <a:ext cx="150525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1882" y="7758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2029" y="104886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813743" y="1833399"/>
            <a:ext cx="3155626" cy="170536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01003" y="162065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15966" y="3337559"/>
            <a:ext cx="283465" cy="13716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03226" y="310321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4695" cy="3231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아이콘 클릭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원본 파일과 구분을 위해 접두사 추가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접두사가 추가된 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40498" y="1007173"/>
            <a:ext cx="136841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2329" y="7781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1032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8" t="1821" r="1"/>
          <a:stretch/>
        </p:blipFill>
        <p:spPr>
          <a:xfrm>
            <a:off x="3991488" y="1126311"/>
            <a:ext cx="1085851" cy="5295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59014" y="1126311"/>
            <a:ext cx="487585" cy="18208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64038" y="91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43" y="1833400"/>
            <a:ext cx="3190119" cy="15809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97837" y="3111500"/>
            <a:ext cx="440813" cy="23495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4610" y="2127250"/>
            <a:ext cx="897056" cy="15451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22713" y="19208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41752" y="29531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38674"/>
            <a:ext cx="4800600" cy="15525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80" y="4710695"/>
            <a:ext cx="4800600" cy="5555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0" y="455229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13767" cy="322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협업 공간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조직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소유자를 검색해 추가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소유자 변경을 하지 않을 시 체크하지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이동 및 소유자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325532" y="1011738"/>
            <a:ext cx="105403" cy="1185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86707" y="773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4329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266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743075"/>
            <a:ext cx="2296181" cy="2432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862242" y="2038224"/>
            <a:ext cx="2023023" cy="17625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25521" y="187982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11051" y="3924405"/>
            <a:ext cx="377883" cy="18074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35040" y="37407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69" cy="324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하려는 대상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현재 </a:t>
            </a:r>
            <a:r>
              <a:rPr lang="ko-KR" altLang="en-US" sz="1100" dirty="0" err="1"/>
              <a:t>북마크에서</a:t>
            </a:r>
            <a:r>
              <a:rPr lang="ko-KR" altLang="en-US" sz="1100" dirty="0"/>
              <a:t> 선택된 데이터를 제거함</a:t>
            </a:r>
            <a:r>
              <a:rPr lang="en-US" altLang="ko-KR" sz="1100" dirty="0"/>
              <a:t>. (</a:t>
            </a:r>
            <a:r>
              <a:rPr lang="ko-KR" altLang="en-US" sz="1100" dirty="0"/>
              <a:t>연결만 끊어지고 데이터 자체는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존재함</a:t>
            </a:r>
            <a:r>
              <a:rPr lang="en-US" altLang="ko-KR" sz="110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삭제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데이터를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완전히 삭제함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제거 및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21971" y="1015301"/>
            <a:ext cx="165578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63570" y="729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20169" y="1444479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70344" y="12456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8" y="1126999"/>
            <a:ext cx="1245626" cy="427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126999"/>
            <a:ext cx="1245626" cy="2139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76219" y="9903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340921"/>
            <a:ext cx="1245626" cy="21392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087903" y="11655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70" cy="3636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추가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이름 지정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06418" y="1373717"/>
            <a:ext cx="351481" cy="13504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45535" y="865668"/>
            <a:ext cx="140575" cy="128893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48018" y="11760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6" y="1160059"/>
            <a:ext cx="3760288" cy="3030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2351" y="2587686"/>
            <a:ext cx="3606915" cy="25711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39734" y="24292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0084" y="3899090"/>
            <a:ext cx="465781" cy="22900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90152" y="37075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01145" y="5922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9040"/>
            <a:ext cx="6480112" cy="2306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New Tab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글씨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/>
              <a:t>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위젯을 탭 아래로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8494" y="1020407"/>
            <a:ext cx="391169" cy="12843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66519" y="83326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3" y="1217115"/>
            <a:ext cx="1483519" cy="479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18016" y="1517578"/>
            <a:ext cx="496483" cy="1644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68910" y="136138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3" y="1882537"/>
            <a:ext cx="5771992" cy="309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41867" y="1858213"/>
            <a:ext cx="546131" cy="54395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5072" y="175099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08374" y="2593522"/>
            <a:ext cx="243715" cy="19539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99194" y="2366557"/>
            <a:ext cx="316801" cy="31996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929" y="4232411"/>
            <a:ext cx="575703" cy="7142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39924" y="4094329"/>
            <a:ext cx="316801" cy="31996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7317" y="2950473"/>
            <a:ext cx="2906483" cy="253637"/>
          </a:xfrm>
          <a:prstGeom prst="roundRect">
            <a:avLst>
              <a:gd name="adj" fmla="val 3841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24293" y="2780398"/>
            <a:ext cx="316801" cy="31996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1" idx="1"/>
          </p:cNvCxnSpPr>
          <p:nvPr/>
        </p:nvCxnSpPr>
        <p:spPr>
          <a:xfrm flipV="1">
            <a:off x="1034632" y="3057716"/>
            <a:ext cx="2561171" cy="15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439" y="3160258"/>
            <a:ext cx="5998226" cy="3198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841051" y="3768398"/>
            <a:ext cx="2798614" cy="2362895"/>
          </a:xfrm>
          <a:prstGeom prst="roundRect">
            <a:avLst>
              <a:gd name="adj" fmla="val 24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389123" y="36154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467545" cy="4899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로 위젯 크기 늘리기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끝을 클릭해 드래그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다른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배치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8731" y="1655545"/>
            <a:ext cx="1734448" cy="19250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02" y="14682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41642" y="1280160"/>
            <a:ext cx="1586532" cy="4436401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32383" y="10974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305" y="2676041"/>
            <a:ext cx="413180" cy="568142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04334" y="248876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72" y="2193440"/>
            <a:ext cx="5962659" cy="32352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직선 화살표 연결선 15"/>
          <p:cNvCxnSpPr>
            <a:stCxn id="31" idx="1"/>
            <a:endCxn id="33" idx="3"/>
          </p:cNvCxnSpPr>
          <p:nvPr/>
        </p:nvCxnSpPr>
        <p:spPr>
          <a:xfrm>
            <a:off x="643485" y="2960112"/>
            <a:ext cx="6143645" cy="10002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87130" y="2492095"/>
            <a:ext cx="1355843" cy="293655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47047" y="2304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36379" cy="3462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아이콘을 눌러 새로운 탭 생성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새로운 탭 이름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추가 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706324" y="1017649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54812" y="8223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0590" y="1017649"/>
            <a:ext cx="276363" cy="10706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51" b="973"/>
          <a:stretch/>
        </p:blipFill>
        <p:spPr>
          <a:xfrm>
            <a:off x="208523" y="1227716"/>
            <a:ext cx="4232227" cy="24346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289304" y="2954867"/>
            <a:ext cx="1011286" cy="364066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08923" y="27964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21" idx="1"/>
          </p:cNvCxnSpPr>
          <p:nvPr/>
        </p:nvCxnSpPr>
        <p:spPr>
          <a:xfrm flipV="1">
            <a:off x="2300590" y="2082800"/>
            <a:ext cx="405734" cy="1054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2692400"/>
            <a:ext cx="6662177" cy="35366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851371" y="3022599"/>
            <a:ext cx="3291196" cy="872067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36820" y="28220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31142" y="9127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2930" cy="3345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11p</a:t>
            </a:r>
            <a:r>
              <a:rPr lang="ko-KR" altLang="en-US" sz="1100" b="1" dirty="0" smtClean="0"/>
              <a:t>에서 저장한 경로로 찾아가기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“Bookmark Editor”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저장된 문서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835106" y="103481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702" y="2501900"/>
            <a:ext cx="810924" cy="2666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2747" y="1892300"/>
            <a:ext cx="1176153" cy="16086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093" y="1243470"/>
            <a:ext cx="135044" cy="12092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50215" y="233720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52" y="1451926"/>
            <a:ext cx="1639598" cy="14281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54900" y="173240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1358" y="834594"/>
            <a:ext cx="284809" cy="29594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9091" y="69059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66" y="1611898"/>
            <a:ext cx="4713860" cy="1523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타원 15"/>
          <p:cNvSpPr/>
          <p:nvPr/>
        </p:nvSpPr>
        <p:spPr>
          <a:xfrm>
            <a:off x="1809919" y="134016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8348" y="2213062"/>
            <a:ext cx="3009677" cy="33709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199" y="204920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(3/3)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457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9" y="836712"/>
            <a:ext cx="6270168" cy="3331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복제된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1830887" y="15184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09528" y="101341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08664" y="8063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0136" y="1646038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952" y="846255"/>
            <a:ext cx="2630855" cy="3321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51449" y="1022940"/>
            <a:ext cx="542925" cy="132759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688738" y="8261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9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9894"/>
            <a:ext cx="3345802" cy="41901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2564394" y="2360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19400" y="105809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80586" y="8440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7321" y="2528265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6" y="2817884"/>
            <a:ext cx="3039269" cy="104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26549" y="3627588"/>
            <a:ext cx="398684" cy="197995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76098" y="343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839" y="1770325"/>
            <a:ext cx="3307718" cy="43274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544245" y="1994801"/>
            <a:ext cx="942154" cy="164198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07991" y="1907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이름 옆 </a:t>
            </a:r>
            <a:r>
              <a:rPr lang="en-US" altLang="ko-KR" sz="1100" b="1" dirty="0" smtClean="0"/>
              <a:t>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맞춤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자동 너비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만약 너비를 다시 조절하고 싶다면 중간에 경계부분에서 조절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자동 너비 설정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3494" cy="351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32154" y="1999709"/>
            <a:ext cx="569795" cy="1592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31486" y="182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44432" y="1007382"/>
            <a:ext cx="137360" cy="12464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4560" y="8920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0" y="2547537"/>
            <a:ext cx="6509274" cy="35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81677" y="2892773"/>
            <a:ext cx="4765116" cy="3254280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3275" y="2715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52673" y="3017523"/>
            <a:ext cx="57752" cy="304059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720" cy="354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찾을 문서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검색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</a:t>
            </a:r>
            <a:r>
              <a:rPr lang="en-US" altLang="ko-KR" sz="1100" b="1" dirty="0" smtClean="0"/>
              <a:t>test1</a:t>
            </a:r>
            <a:r>
              <a:rPr lang="ko-KR" altLang="en-US" sz="1100" b="1" dirty="0" smtClean="0"/>
              <a:t>에 관련된 파일만 보이는 것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현재 탭에서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12462" y="1176759"/>
            <a:ext cx="662299" cy="13260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26" y="827941"/>
            <a:ext cx="1817340" cy="170997"/>
          </a:xfrm>
          <a:prstGeom prst="rect">
            <a:avLst/>
          </a:prstGeom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87846" y="834735"/>
            <a:ext cx="1224617" cy="172974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80663" y="635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6913" y="826029"/>
            <a:ext cx="173151" cy="17187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86589" y="6068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06350" y="9954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28" y="3373763"/>
            <a:ext cx="5954875" cy="24672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37681" y="3364991"/>
            <a:ext cx="5953822" cy="2474243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223947" y="32968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" y="834736"/>
            <a:ext cx="3703632" cy="3931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찾는 문서 이름 검색 후 돋보기 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215443" y="1370586"/>
            <a:ext cx="662299" cy="14308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20333" y="1202840"/>
            <a:ext cx="157410" cy="156250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43365" y="11566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83284" y="1008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76" y="1238894"/>
            <a:ext cx="1321979" cy="1196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4700" y="1235602"/>
            <a:ext cx="1325154" cy="122927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30367" y="1056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85" y="2082925"/>
            <a:ext cx="3662616" cy="408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291667" y="2946399"/>
            <a:ext cx="2387600" cy="148168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080241" y="27406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6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920" cy="35902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en-US" altLang="ko-KR" sz="1100" b="1" dirty="0" smtClean="0"/>
              <a:t>6W Tag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창에서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옵션 버튼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이름순 또는 발생 순서로 막대형 차트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이름순 또는 발생 순서로 </a:t>
            </a:r>
            <a:r>
              <a:rPr lang="ko-KR" altLang="en-US" sz="1100" b="1" dirty="0" smtClean="0"/>
              <a:t>원형 </a:t>
            </a:r>
            <a:r>
              <a:rPr lang="ko-KR" altLang="en-US" sz="1100" b="1" dirty="0"/>
              <a:t>차트 </a:t>
            </a:r>
            <a:r>
              <a:rPr lang="ko-KR" altLang="en-US" sz="1100" b="1" dirty="0" smtClean="0"/>
              <a:t>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6W Tag </a:t>
            </a:r>
            <a:r>
              <a:rPr lang="ko-KR" altLang="en-US" sz="2400" b="1" dirty="0" err="1" smtClean="0"/>
              <a:t>필터링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88740" y="842564"/>
            <a:ext cx="130387" cy="15065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09933" y="5919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" y="4547486"/>
            <a:ext cx="2652187" cy="1817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76" y="4548367"/>
            <a:ext cx="2630178" cy="181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1" name="직선 화살표 연결선 20"/>
          <p:cNvCxnSpPr>
            <a:stCxn id="30" idx="2"/>
            <a:endCxn id="14" idx="0"/>
          </p:cNvCxnSpPr>
          <p:nvPr/>
        </p:nvCxnSpPr>
        <p:spPr>
          <a:xfrm flipH="1">
            <a:off x="1545639" y="2519640"/>
            <a:ext cx="103264" cy="20278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1" idx="2"/>
            <a:endCxn id="16" idx="0"/>
          </p:cNvCxnSpPr>
          <p:nvPr/>
        </p:nvCxnSpPr>
        <p:spPr>
          <a:xfrm>
            <a:off x="1773437" y="2520557"/>
            <a:ext cx="2573828" cy="20278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57" y="2376821"/>
            <a:ext cx="1503117" cy="156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63837" y="2392710"/>
            <a:ext cx="96050" cy="1257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5794" y="220607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148243" y="2385630"/>
            <a:ext cx="78546" cy="13906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09858" y="217699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84138" y="2381095"/>
            <a:ext cx="129531" cy="13854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08672" y="2382012"/>
            <a:ext cx="129531" cy="13854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98832" y="216234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716695" y="216234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7" y="836712"/>
            <a:ext cx="6476405" cy="32597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결제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콘텐츠에 추가할 파일을 내 문서에서 </a:t>
            </a:r>
            <a:r>
              <a:rPr lang="en-US" altLang="ko-KR" sz="1100" b="1" dirty="0" smtClean="0"/>
              <a:t>Drag &amp; Drop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Drag &amp; Drop</a:t>
            </a:r>
            <a:r>
              <a:rPr lang="ko-KR" altLang="en-US" sz="2400" b="1" dirty="0" smtClean="0"/>
              <a:t>으로 위젯 간 데이터 연결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516" y="1524634"/>
            <a:ext cx="402834" cy="13271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63684" y="1316841"/>
            <a:ext cx="296728" cy="2967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46966" y="1679093"/>
            <a:ext cx="386879" cy="151822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98602" y="1481553"/>
            <a:ext cx="296728" cy="2967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" y="2477986"/>
            <a:ext cx="7247443" cy="3078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5126" y="2619098"/>
            <a:ext cx="3454695" cy="31802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3438" y="3267211"/>
            <a:ext cx="2323296" cy="414148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0985" y="2428465"/>
            <a:ext cx="326400" cy="3264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32927" y="3076578"/>
            <a:ext cx="326400" cy="3264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1" idx="1"/>
          </p:cNvCxnSpPr>
          <p:nvPr/>
        </p:nvCxnSpPr>
        <p:spPr>
          <a:xfrm>
            <a:off x="4179821" y="2778113"/>
            <a:ext cx="812803" cy="6248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4799" cy="36185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역할별 대시보드를 구성하고 해당 역할 담당자에게만 대시보드를 공유하고자 할 때 사용</a:t>
            </a:r>
            <a:r>
              <a:rPr lang="en-US" altLang="ko-KR" sz="1100" b="1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Down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관리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멤버 추가 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공유할 사용자 </a:t>
            </a:r>
            <a:r>
              <a:rPr lang="ko-KR" altLang="en-US" sz="1100" b="1" dirty="0" smtClean="0"/>
              <a:t>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독자 또는 참여자 또는 소유자 한 곳에만 지정이 가능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독자</a:t>
            </a:r>
            <a:br>
              <a:rPr lang="ko-KR" altLang="en-US" sz="1100" b="1" dirty="0"/>
            </a:br>
            <a:r>
              <a:rPr lang="ko-KR" altLang="en-US" sz="1100" dirty="0"/>
              <a:t>대시보드 조회만 가능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참여자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작업은 가능하나 대시보드 자체를 수정할 수는 없음 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이외의 사용자는 참여자로 하는 것이 관리에 유리함</a:t>
            </a:r>
            <a:r>
              <a:rPr lang="en-US" altLang="ko-KR" sz="1100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소유자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작업도 가능하고 대시보드도 수정 가능</a:t>
            </a:r>
            <a:r>
              <a:rPr lang="en-US" altLang="ko-KR" sz="1100" dirty="0"/>
              <a:t>, </a:t>
            </a:r>
            <a:r>
              <a:rPr lang="ko-KR" altLang="en-US" sz="1100" dirty="0"/>
              <a:t>공유 가능</a:t>
            </a:r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/>
              <a:t>Dashboard </a:t>
            </a:r>
            <a:r>
              <a:rPr lang="ko-KR" altLang="en-US" sz="2400" b="1" dirty="0"/>
              <a:t>사용자 공유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16120" y="862795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98369" y="5905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56583" y="2036610"/>
            <a:ext cx="386879" cy="151822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457300" y="18557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83" y="2502486"/>
            <a:ext cx="4978181" cy="20905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9955" y="3301557"/>
            <a:ext cx="148965" cy="14590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121746" y="3677649"/>
            <a:ext cx="974786" cy="17191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2878" y="4107492"/>
            <a:ext cx="261818" cy="144467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84891" y="31100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951380" y="34938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702037" y="3900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6" y="4621711"/>
            <a:ext cx="4274073" cy="1793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25084" y="5977060"/>
            <a:ext cx="3321616" cy="39199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65248" y="5790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2" y="3327231"/>
            <a:ext cx="4963921" cy="1687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7331"/>
            <a:ext cx="6466206" cy="2287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Down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독자 설정 및 소유자 설정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취소된 멤버 확인</a:t>
            </a: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권한 변경 및 액세스 취소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3" y="2246260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97836" y="19900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1" y="2432248"/>
            <a:ext cx="770351" cy="40408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09368" y="22738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2" y="2859620"/>
            <a:ext cx="770350" cy="2074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0863" y="4669051"/>
            <a:ext cx="1567497" cy="34604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975989" y="28049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59959" y="45106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8734" cy="39154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원래대로 돌리기 위해 전체화면 종료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전체화면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089920" y="1453609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55743" y="12535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47470" y="1453609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28607" y="12535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99" y="2769963"/>
            <a:ext cx="6558858" cy="3599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4287" y="3196879"/>
            <a:ext cx="5704267" cy="3172769"/>
          </a:xfrm>
          <a:prstGeom prst="roundRect">
            <a:avLst>
              <a:gd name="adj" fmla="val 18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849368" y="294420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856069" y="2760900"/>
            <a:ext cx="150167" cy="15603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20643" y="249043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4594"/>
            <a:ext cx="3555220" cy="199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경로에 있는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5647" y="1132276"/>
            <a:ext cx="458603" cy="80447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3307" y="2251594"/>
            <a:ext cx="1453133" cy="26046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87524" y="97627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(1/2)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3153674" y="206906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73" y="2635249"/>
            <a:ext cx="5623861" cy="3266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422" y="3315090"/>
            <a:ext cx="3630525" cy="141183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59375" y="314294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7933" y="5693833"/>
            <a:ext cx="806450" cy="1714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40383" y="552450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7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2" y="836712"/>
            <a:ext cx="2701834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6712"/>
            <a:ext cx="2963936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내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Dashboard </a:t>
            </a:r>
            <a:r>
              <a:rPr lang="ko-KR" altLang="en-US" sz="2400" b="1" dirty="0" smtClean="0"/>
              <a:t>변경 및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9305" y="1093557"/>
            <a:ext cx="243082" cy="21717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992" y="9545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2507" y="3820151"/>
            <a:ext cx="2547222" cy="2534065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6" y="2553934"/>
            <a:ext cx="2438400" cy="1962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165601"/>
            <a:ext cx="2438400" cy="350483"/>
          </a:xfrm>
          <a:prstGeom prst="roundRect">
            <a:avLst>
              <a:gd name="adj" fmla="val 3082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77895" y="4022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6" y="4667179"/>
            <a:ext cx="2438400" cy="1039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656156"/>
            <a:ext cx="2438400" cy="1050929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77895" y="45124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21" idx="3"/>
          </p:cNvCxnSpPr>
          <p:nvPr/>
        </p:nvCxnSpPr>
        <p:spPr>
          <a:xfrm flipV="1">
            <a:off x="4959626" y="4340843"/>
            <a:ext cx="1354180" cy="1225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676" y="5470621"/>
            <a:ext cx="2535114" cy="26628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78846" y="52635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8592" cy="35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03075" y="847230"/>
            <a:ext cx="523404" cy="13581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57999" y="57770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3" y="1963994"/>
            <a:ext cx="951965" cy="19781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08" y="174466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32240" y="2216755"/>
            <a:ext cx="480024" cy="14239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96602" y="203266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9" y="2513007"/>
            <a:ext cx="3150073" cy="1086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67912" y="3367343"/>
            <a:ext cx="399288" cy="21274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92959" y="314752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502408"/>
            <a:ext cx="4716953" cy="1697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2" y="4937063"/>
            <a:ext cx="4621876" cy="126312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0201" y="481752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Management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Route Management Widget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4913" y="1216219"/>
            <a:ext cx="154631" cy="1516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783485" y="9902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3008" y="1433742"/>
            <a:ext cx="1668342" cy="16554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48278" y="13534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46918" y="809645"/>
            <a:ext cx="338882" cy="32260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7954" y="662472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037" y="2174787"/>
            <a:ext cx="343513" cy="42919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6434" y="1987014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결재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 아이콘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템플릿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(1/11)</a:t>
            </a:r>
          </a:p>
        </p:txBody>
      </p:sp>
      <p:sp>
        <p:nvSpPr>
          <p:cNvPr id="19" name="타원 18"/>
          <p:cNvSpPr/>
          <p:nvPr/>
        </p:nvSpPr>
        <p:spPr>
          <a:xfrm>
            <a:off x="2420207" y="160147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0504" y="1838231"/>
            <a:ext cx="460446" cy="1048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0" r="589"/>
          <a:stretch/>
        </p:blipFill>
        <p:spPr>
          <a:xfrm>
            <a:off x="785780" y="2139695"/>
            <a:ext cx="5932653" cy="42932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7" r="925"/>
          <a:stretch/>
        </p:blipFill>
        <p:spPr>
          <a:xfrm>
            <a:off x="863600" y="2802619"/>
            <a:ext cx="3672037" cy="3224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38213" y="3421496"/>
            <a:ext cx="2482319" cy="15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73723" y="316456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5651" y="6265766"/>
            <a:ext cx="357161" cy="1671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9572" y="2997023"/>
            <a:ext cx="2028861" cy="3227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41551" y="281643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0088" y="604066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3" y="3375381"/>
            <a:ext cx="3051122" cy="2651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화살표 연결선 9"/>
          <p:cNvCxnSpPr>
            <a:stCxn id="24" idx="0"/>
          </p:cNvCxnSpPr>
          <p:nvPr/>
        </p:nvCxnSpPr>
        <p:spPr>
          <a:xfrm flipH="1" flipV="1">
            <a:off x="5215467" y="4292600"/>
            <a:ext cx="958765" cy="1973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5885" y="3728380"/>
            <a:ext cx="415248" cy="1411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90669" y="352106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고급 옵션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dirty="0" smtClean="0"/>
              <a:t> </a:t>
            </a:r>
            <a:r>
              <a:rPr lang="ko-KR" altLang="en-US" sz="1100" dirty="0" smtClean="0"/>
              <a:t>결재에 대한 상세 설정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라인 기본 용도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작업 </a:t>
            </a:r>
            <a:r>
              <a:rPr lang="en-US" altLang="ko-KR" sz="1100" dirty="0" smtClean="0"/>
              <a:t>tab</a:t>
            </a:r>
            <a:r>
              <a:rPr lang="ko-KR" altLang="en-US" sz="1100" dirty="0" smtClean="0"/>
              <a:t>의 예상 작업에 대한 지정</a:t>
            </a:r>
            <a:endParaRPr lang="en-US" altLang="ko-KR" sz="1100" dirty="0" smtClean="0"/>
          </a:p>
          <a:p>
            <a:pPr marL="571500" lvl="1" indent="-171450"/>
            <a:r>
              <a:rPr lang="ko-KR" altLang="en-US" sz="1000" b="1" dirty="0" smtClean="0"/>
              <a:t>표준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코멘트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알림을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승인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검토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코멘트를 할당 가능</a:t>
            </a:r>
            <a:endParaRPr lang="en-US" altLang="ko-KR" sz="1000" dirty="0" smtClean="0"/>
          </a:p>
          <a:p>
            <a:pPr marL="571500" lvl="1" indent="-171450"/>
            <a:endParaRPr lang="en-US" altLang="ko-KR" sz="7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완료 작업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결재에 정의된 모든 작업</a:t>
            </a:r>
            <a:r>
              <a:rPr lang="en-US" altLang="ko-KR" sz="1100" dirty="0"/>
              <a:t>(</a:t>
            </a:r>
            <a:r>
              <a:rPr lang="ko-KR" altLang="en-US" sz="1100" dirty="0"/>
              <a:t>결재</a:t>
            </a:r>
            <a:r>
              <a:rPr lang="en-US" altLang="ko-KR" sz="1100" dirty="0"/>
              <a:t>/</a:t>
            </a:r>
            <a:r>
              <a:rPr lang="ko-KR" altLang="en-US" sz="1100" dirty="0"/>
              <a:t>검토</a:t>
            </a:r>
            <a:r>
              <a:rPr lang="en-US" altLang="ko-KR" sz="1100" dirty="0"/>
              <a:t>) </a:t>
            </a:r>
            <a:r>
              <a:rPr lang="ko-KR" altLang="en-US" sz="1100" dirty="0"/>
              <a:t>완료 시 후속 작업에 대한 정의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소유자에게 알림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</a:t>
            </a:r>
            <a:r>
              <a:rPr lang="ko-KR" altLang="en-US" sz="1000" dirty="0" err="1"/>
              <a:t>요청자에게</a:t>
            </a:r>
            <a:r>
              <a:rPr lang="ko-KR" altLang="en-US" sz="1000" dirty="0"/>
              <a:t> 통지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연결된 개체 승격</a:t>
            </a:r>
            <a:r>
              <a:rPr lang="en-US" altLang="ko-KR" sz="1000" b="1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콘텐츠의 성숙도를 진행시킴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작업 거부에 있는 컨텐츠 강등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작업이 반려되어 결재가 중지되었을 때 결재 콘텐츠의 성숙도를 이전 상태로 돌림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거부 시 자동 중지</a:t>
            </a:r>
            <a:endParaRPr lang="en-US" altLang="ko-KR" sz="1100" b="1" dirty="0"/>
          </a:p>
          <a:p>
            <a:pPr marL="571500" lvl="1" indent="-171450"/>
            <a:r>
              <a:rPr lang="ko-KR" altLang="en-US" sz="1000" b="1" dirty="0"/>
              <a:t>즉시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즉각 중지됨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지연됨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현재 진행 중인 다른 작업이 승인</a:t>
            </a:r>
            <a:r>
              <a:rPr lang="en-US" altLang="ko-KR" sz="1000" dirty="0"/>
              <a:t>/</a:t>
            </a:r>
            <a:r>
              <a:rPr lang="ko-KR" altLang="en-US" sz="1000" dirty="0"/>
              <a:t>반려된 후 중지됨</a:t>
            </a:r>
            <a:r>
              <a:rPr lang="en-US" altLang="ko-KR" sz="1000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(2/11)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1084288" cy="1285754"/>
          </a:xfrm>
          <a:prstGeom prst="roundRect">
            <a:avLst>
              <a:gd name="adj" fmla="val 65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41587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고급 옵션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범위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결재선의</a:t>
            </a:r>
            <a:r>
              <a:rPr lang="ko-KR" altLang="en-US" sz="1100" dirty="0"/>
              <a:t> 담당자들에 대한 범위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전체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모든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모든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조직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같은 회사의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같은 회사의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범위</a:t>
            </a:r>
            <a:r>
              <a:rPr lang="ko-KR" altLang="en-US" sz="1000" dirty="0"/>
              <a:t> </a:t>
            </a:r>
            <a:r>
              <a:rPr lang="ko-KR" altLang="en-US" sz="1000" b="1" dirty="0"/>
              <a:t>선택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최소 읽기 권한을 가진 </a:t>
            </a:r>
            <a:r>
              <a:rPr lang="ko-KR" altLang="en-US" sz="1000" dirty="0" smtClean="0"/>
              <a:t>사용자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사용자</a:t>
            </a:r>
            <a:r>
              <a:rPr lang="ko-KR" altLang="en-US" sz="1100" dirty="0"/>
              <a:t> </a:t>
            </a:r>
            <a:r>
              <a:rPr lang="ko-KR" altLang="en-US" sz="1100" b="1" dirty="0"/>
              <a:t>그룹 할당 되돌리기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결재자로</a:t>
            </a:r>
            <a:r>
              <a:rPr lang="ko-KR" altLang="en-US" sz="1100" dirty="0"/>
              <a:t> 사용자 그룹을 지정한 경우 결재 재개 시 이전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기억할지 여부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할당된 사용자 유지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결재자에게</a:t>
            </a:r>
            <a:r>
              <a:rPr lang="ko-KR" altLang="en-US" sz="1000" dirty="0"/>
              <a:t> 결재 요청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원래 사용자 그룹으로 재설정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결재자는</a:t>
            </a:r>
            <a:r>
              <a:rPr lang="ko-KR" altLang="en-US" sz="1000" dirty="0"/>
              <a:t> 무시되고</a:t>
            </a:r>
            <a:r>
              <a:rPr lang="en-US" altLang="ko-KR" sz="1000" dirty="0"/>
              <a:t>,</a:t>
            </a:r>
            <a:r>
              <a:rPr lang="ko-KR" altLang="en-US" sz="1000" dirty="0"/>
              <a:t> 지정된 사용자 그룹의 아무나 결재를 수행할 수 있음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(3/11)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4824" y="4885267"/>
            <a:ext cx="1983110" cy="920505"/>
          </a:xfrm>
          <a:prstGeom prst="roundRect">
            <a:avLst>
              <a:gd name="adj" fmla="val 45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79533" y="472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콘텐츠 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파일 선택 후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Drag &amp; Drop </a:t>
            </a:r>
            <a:r>
              <a:rPr lang="ko-KR" altLang="en-US" sz="1100" b="1" dirty="0" smtClean="0"/>
              <a:t>된 파일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시작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콘텐츠 </a:t>
            </a:r>
            <a:r>
              <a:rPr lang="en-US" altLang="ko-KR" sz="2400" b="1" dirty="0" smtClean="0"/>
              <a:t>(4/11)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8" y="2124206"/>
            <a:ext cx="5304766" cy="3041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14" y="3501587"/>
            <a:ext cx="1758936" cy="2893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3750" y="3143250"/>
            <a:ext cx="539750" cy="5017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67" y="3461239"/>
            <a:ext cx="2896041" cy="2497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0587" y="4143910"/>
            <a:ext cx="1815080" cy="30804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4000" y="400070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27500" y="2578100"/>
            <a:ext cx="512233" cy="16939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97417" y="2419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86177" y="33431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44583" y="5831605"/>
            <a:ext cx="264583" cy="1035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007999"/>
            <a:ext cx="6523468" cy="3104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27365" cy="1940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옵션 클릭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편집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 작업에 대한 상세 설정</a:t>
            </a:r>
            <a:endParaRPr lang="en-US" altLang="ko-KR" sz="1100" b="1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예상 작업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고급 옵션 중 결재 라인 기본 용도에서 설정한 값에 따라 선택할 수 있는 값들이 변경됨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위임 허용 </a:t>
            </a:r>
            <a:r>
              <a:rPr lang="en-US" altLang="ko-KR" sz="1100" dirty="0"/>
              <a:t>: </a:t>
            </a:r>
            <a:r>
              <a:rPr lang="ko-KR" altLang="en-US" sz="1100" dirty="0"/>
              <a:t>체크되면 결재자가 자신을 대신할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지정할 수 있음</a:t>
            </a:r>
            <a:r>
              <a:rPr lang="en-US" altLang="ko-KR" sz="11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완료 예정일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작업에 대한 완료 요청일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담당자가 설정한 완료 예정일로 체크될 경우 결재자가 해당 일자를 변경할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1 (5/11)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84" y="1747430"/>
            <a:ext cx="398682" cy="19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7765" y="1516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19211" y="172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96380" y="1938867"/>
            <a:ext cx="99060" cy="982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6259" y="3173645"/>
            <a:ext cx="1112952" cy="1889074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60810" y="29886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666" y="4072468"/>
            <a:ext cx="889001" cy="287866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84250" y="38571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2981"/>
            <a:ext cx="6653921" cy="3290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937408" y="836711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1-1. 1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b="1" dirty="0" smtClean="0"/>
              <a:t>1 </a:t>
            </a:r>
            <a:r>
              <a:rPr lang="ko-KR" altLang="en-US" sz="1100" b="1" dirty="0" smtClean="0"/>
              <a:t>레벨 결재 하위의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동일 레벨의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2-1. </a:t>
            </a:r>
            <a:r>
              <a:rPr lang="ko-KR" altLang="en-US" sz="1100" b="1" dirty="0" smtClean="0"/>
              <a:t>동일 레벨의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3-1. 2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3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4-1. 3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동일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레벨의 결재 작업이 복수 존재할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경우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한 명의 결재만 있어도 </a:t>
            </a:r>
            <a:r>
              <a:rPr lang="ko-KR" altLang="en-US" sz="1100" b="1" dirty="0" smtClean="0"/>
              <a:t>완료될지      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 smtClean="0"/>
              <a:t>    (</a:t>
            </a:r>
            <a:r>
              <a:rPr lang="ko-KR" altLang="en-US" sz="1100" b="1" dirty="0"/>
              <a:t>모두 </a:t>
            </a:r>
            <a:r>
              <a:rPr lang="en-US" altLang="ko-KR" sz="1100" b="1" dirty="0"/>
              <a:t>– Any), </a:t>
            </a:r>
            <a:r>
              <a:rPr lang="ko-KR" altLang="en-US" sz="1100" b="1" dirty="0"/>
              <a:t>모두의 결재가 있어야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완료될지 </a:t>
            </a:r>
            <a:r>
              <a:rPr lang="ko-KR" altLang="en-US" sz="1100" b="1" dirty="0"/>
              <a:t>여부 결정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전체 </a:t>
            </a:r>
            <a:r>
              <a:rPr lang="en-US" altLang="ko-KR" sz="1100" b="1" dirty="0"/>
              <a:t>– All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저장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(6/11)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11" y="2478124"/>
            <a:ext cx="344388" cy="403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0858" y="2101115"/>
            <a:ext cx="882942" cy="26267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66698" y="2105051"/>
            <a:ext cx="499638" cy="11553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842" y="2350697"/>
            <a:ext cx="885892" cy="268677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31789" y="2350697"/>
            <a:ext cx="491945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27510" y="2350697"/>
            <a:ext cx="879957" cy="279791"/>
          </a:xfrm>
          <a:prstGeom prst="roundRect">
            <a:avLst>
              <a:gd name="adj" fmla="val 13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95190" y="2352504"/>
            <a:ext cx="520805" cy="12347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7270" y="2466202"/>
            <a:ext cx="83705" cy="849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379575" y="236267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869" y="2470966"/>
            <a:ext cx="344023" cy="41755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07479" y="224089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811" y="2605008"/>
            <a:ext cx="862989" cy="2763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64580" y="2604755"/>
            <a:ext cx="499638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1831" y="2469970"/>
            <a:ext cx="96501" cy="91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46080" y="253574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9" y="3078386"/>
            <a:ext cx="5720744" cy="15867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99926" y="4155693"/>
            <a:ext cx="114649" cy="1287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80858" y="414650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stCxn id="17" idx="0"/>
          </p:cNvCxnSpPr>
          <p:nvPr/>
        </p:nvCxnSpPr>
        <p:spPr>
          <a:xfrm flipV="1">
            <a:off x="1557251" y="3043867"/>
            <a:ext cx="451271" cy="11118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82183" y="4021354"/>
            <a:ext cx="240855" cy="101913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413422" y="37675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1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할 일로 클릭하여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지정한 관리자 계정 알림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(7/11)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6" y="4519374"/>
            <a:ext cx="6595257" cy="16075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" y="836712"/>
            <a:ext cx="6595257" cy="3497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2626658" y="929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8127" y="1139500"/>
            <a:ext cx="1004217" cy="15894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0" idx="2"/>
          </p:cNvCxnSpPr>
          <p:nvPr/>
        </p:nvCxnSpPr>
        <p:spPr>
          <a:xfrm>
            <a:off x="2250236" y="1298448"/>
            <a:ext cx="3213334" cy="38221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1462" y="5110988"/>
            <a:ext cx="1740341" cy="6802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43402" y="49622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3784"/>
            <a:ext cx="6443483" cy="1471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</a:t>
            </a:r>
            <a:r>
              <a:rPr lang="ko-KR" altLang="en-US" sz="1100" b="1" dirty="0" smtClean="0"/>
              <a:t>한 문서를 </a:t>
            </a:r>
            <a:r>
              <a:rPr lang="ko-KR" altLang="en-US" sz="1100" b="1" dirty="0" err="1" smtClean="0"/>
              <a:t>우클릭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파일 확인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7421" y="1302757"/>
            <a:ext cx="1245929" cy="10401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94060" y="109574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(2/2)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5778500" y="81546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08" y="1383747"/>
            <a:ext cx="1175413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9261" y="2449480"/>
            <a:ext cx="437139" cy="1302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18175" y="1012414"/>
            <a:ext cx="120650" cy="10201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53786" y="224978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4" y="3042651"/>
            <a:ext cx="3645866" cy="24778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128" y="4574613"/>
            <a:ext cx="3341205" cy="9458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35333" y="443061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197" y="4054025"/>
            <a:ext cx="397399" cy="1733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85563" y="383701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488145" cy="34392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할 일로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 및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더블클릭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(8/11)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4351" y="1248157"/>
            <a:ext cx="711609" cy="13258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60563" y="10640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69618" y="836712"/>
            <a:ext cx="651707" cy="16658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51753" y="643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3" y="2444121"/>
            <a:ext cx="6825618" cy="314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직선 화살표 연결선 12"/>
          <p:cNvCxnSpPr>
            <a:stCxn id="40" idx="2"/>
            <a:endCxn id="42" idx="0"/>
          </p:cNvCxnSpPr>
          <p:nvPr/>
        </p:nvCxnSpPr>
        <p:spPr>
          <a:xfrm>
            <a:off x="5195472" y="1003300"/>
            <a:ext cx="2060895" cy="14408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74292" y="2444121"/>
            <a:ext cx="1164149" cy="17293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5207404"/>
            <a:ext cx="1083733" cy="349904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226911" y="50215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4606258"/>
            <a:ext cx="1083733" cy="3216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226911" y="4420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7476"/>
            <a:ext cx="6502821" cy="33969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우측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나중을 위한 저장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정보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(9/11)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963" y="1314450"/>
            <a:ext cx="1548329" cy="274320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26574" y="1204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26577" y="1321647"/>
            <a:ext cx="94452" cy="8667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8365" y="3503083"/>
            <a:ext cx="1479502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58305" y="11047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435269" y="32801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607"/>
          <a:stretch/>
        </p:blipFill>
        <p:spPr>
          <a:xfrm>
            <a:off x="5748056" y="1432809"/>
            <a:ext cx="780086" cy="6070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42549" y="1415521"/>
            <a:ext cx="785593" cy="62429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458855"/>
            <a:ext cx="6502821" cy="14488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5344" y="1316722"/>
            <a:ext cx="263023" cy="9160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95480" y="10725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36071" y="12379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53396" y="4629088"/>
            <a:ext cx="123972" cy="12571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66154" y="5280680"/>
            <a:ext cx="1408138" cy="575608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8432" y="5066297"/>
            <a:ext cx="262668" cy="123770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36653" y="43863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808014" y="48432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054368" y="50769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2" y="858890"/>
            <a:ext cx="6443683" cy="32924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알림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알림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수락 및 거부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둘 다 수락 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(10/11)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56071" y="1455865"/>
            <a:ext cx="1647929" cy="515555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3968" y="86963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809820" y="1255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551099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94836" y="855814"/>
            <a:ext cx="587331" cy="14988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66761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2" y="2891242"/>
            <a:ext cx="6464191" cy="29842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5575" y="5341996"/>
            <a:ext cx="1419225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2" y="3164694"/>
            <a:ext cx="493348" cy="229544"/>
          </a:xfrm>
          <a:prstGeom prst="rect">
            <a:avLst/>
          </a:prstGeom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23125" y="3072191"/>
            <a:ext cx="68962" cy="7888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0652" y="3170893"/>
            <a:ext cx="481435" cy="223345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5063" y="3067652"/>
            <a:ext cx="291129" cy="8796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42172" y="28177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42172" y="31438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78397" y="51372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94185" y="283092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9638"/>
            <a:ext cx="6460979" cy="3486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상황이며 검토자 </a:t>
            </a:r>
            <a:r>
              <a:rPr lang="en-US" altLang="ko-KR" sz="1100" b="1" dirty="0" smtClean="0"/>
              <a:t>1,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둘다 수락을 한다면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레벨인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단계로 </a:t>
            </a:r>
            <a:r>
              <a:rPr lang="ko-KR" altLang="en-US" sz="1100" b="1" dirty="0" err="1" smtClean="0"/>
              <a:t>넘어가짐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거부됨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다시 시작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다시 승인 대기 중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으로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(11/11)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0700" y="1325033"/>
            <a:ext cx="711200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5535" y="134797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57732" y="1133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32299" y="10684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6008" y="3946696"/>
            <a:ext cx="424717" cy="11095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897040" y="37065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41" y="1473120"/>
            <a:ext cx="985356" cy="3368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07469" y="1630977"/>
            <a:ext cx="991727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047167" y="14918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769" y="3360277"/>
            <a:ext cx="6068469" cy="23073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26" idx="2"/>
            <a:endCxn id="4" idx="0"/>
          </p:cNvCxnSpPr>
          <p:nvPr/>
        </p:nvCxnSpPr>
        <p:spPr>
          <a:xfrm rot="16200000" flipH="1">
            <a:off x="3589661" y="916934"/>
            <a:ext cx="1557014" cy="332967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4887" y="3783247"/>
            <a:ext cx="1008202" cy="163449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60300"/>
            <a:ext cx="6524541" cy="1122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2750"/>
            <a:ext cx="6524541" cy="15142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결재 라인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4495" y="986198"/>
            <a:ext cx="105205" cy="10282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12410" y="7609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62687" y="175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94821" y="2040989"/>
            <a:ext cx="235868" cy="936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809" y="1923306"/>
            <a:ext cx="668672" cy="27633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4952" y="18086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2769972"/>
            <a:ext cx="6524541" cy="101327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565818" y="26440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21" y="836711"/>
            <a:ext cx="1291859" cy="5306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“Collaboration &amp; Approval”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5" y="2950251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11123" y="125884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69055" y="5922628"/>
            <a:ext cx="563723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65660" y="279233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1"/>
            <a:ext cx="496483" cy="49450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" y="66247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38756" y="162244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66319" y="570489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6" y="836711"/>
            <a:ext cx="6322799" cy="3472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생성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생성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874" y="992716"/>
            <a:ext cx="193611" cy="147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1528317"/>
            <a:ext cx="884767" cy="24333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099201" y="39536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65438" y="74806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2029967"/>
            <a:ext cx="1413934" cy="51638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882644" y="131503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401096" y="18715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13450" y="4176713"/>
            <a:ext cx="226484" cy="132448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6" y="4504756"/>
            <a:ext cx="7404978" cy="16237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1965" y="5377411"/>
            <a:ext cx="1614211" cy="26299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37775" y="52190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6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10265" cy="2592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디폴트로     아이콘이 되어있는데 좌측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속성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템플릿으로 저장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886" y="838829"/>
            <a:ext cx="125730" cy="1263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887" y="1965325"/>
            <a:ext cx="558164" cy="111125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22483" y="59653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07" y="858390"/>
            <a:ext cx="201993" cy="188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462" y="2429005"/>
            <a:ext cx="4471847" cy="31257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0" name="타원 39"/>
          <p:cNvSpPr/>
          <p:nvPr/>
        </p:nvSpPr>
        <p:spPr>
          <a:xfrm>
            <a:off x="654263" y="17406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1462" y="2431596"/>
            <a:ext cx="372533" cy="27698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45594" y="22706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51031" y="2984161"/>
            <a:ext cx="1182697" cy="314440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413563" y="28257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055" y="4646765"/>
            <a:ext cx="2944018" cy="10215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5" name="꺾인 연결선 14"/>
          <p:cNvCxnSpPr>
            <a:stCxn id="21" idx="3"/>
            <a:endCxn id="13" idx="0"/>
          </p:cNvCxnSpPr>
          <p:nvPr/>
        </p:nvCxnSpPr>
        <p:spPr>
          <a:xfrm>
            <a:off x="4633728" y="3141381"/>
            <a:ext cx="181336" cy="150538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265860" y="5315636"/>
            <a:ext cx="477002" cy="28786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45434" y="51794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7" name="꺾인 연결선 16"/>
          <p:cNvCxnSpPr>
            <a:stCxn id="43" idx="2"/>
            <a:endCxn id="7" idx="1"/>
          </p:cNvCxnSpPr>
          <p:nvPr/>
        </p:nvCxnSpPr>
        <p:spPr>
          <a:xfrm rot="16200000" flipH="1">
            <a:off x="108991" y="2469427"/>
            <a:ext cx="1915449" cy="112949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2" y="836712"/>
            <a:ext cx="6411138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및 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페이지가 </a:t>
            </a:r>
            <a:r>
              <a:rPr lang="ko-KR" altLang="en-US" sz="1100" b="1" dirty="0" err="1" smtClean="0"/>
              <a:t>새로고침이</a:t>
            </a:r>
            <a:r>
              <a:rPr lang="ko-KR" altLang="en-US" sz="1100" b="1" dirty="0" smtClean="0"/>
              <a:t> 되었다면 </a:t>
            </a:r>
            <a:r>
              <a:rPr lang="ko-KR" altLang="en-US" sz="1100" b="1" dirty="0" err="1" smtClean="0"/>
              <a:t>뒤로가기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93842" y="1160653"/>
            <a:ext cx="1319627" cy="1823508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437048" y="10022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54665" y="4102134"/>
            <a:ext cx="193748" cy="111092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675382" y="9282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3729" y="1160980"/>
            <a:ext cx="145704" cy="11325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38448" y="384789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8270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1221"/>
            <a:ext cx="6539769" cy="2789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생성 확인 및 삭제할 템플릿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및 삭제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00740" y="1292282"/>
            <a:ext cx="1945660" cy="130118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20999" y="323628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486536"/>
            <a:ext cx="656968" cy="134540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851755" y="103804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82" y="1580283"/>
            <a:ext cx="3398574" cy="14778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3888103"/>
            <a:ext cx="6539769" cy="6880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398" y="2632075"/>
            <a:ext cx="568326" cy="37465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30462" y="245783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85924" y="971817"/>
            <a:ext cx="159193" cy="160465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65520" y="74307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13667" y="4398613"/>
            <a:ext cx="897466" cy="130252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99883" y="417704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7916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3" y="3720641"/>
            <a:ext cx="4836414" cy="16241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66297" cy="2716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Revise with files : </a:t>
            </a:r>
            <a:r>
              <a:rPr lang="ko-KR" altLang="en-US" sz="1100" b="1" dirty="0"/>
              <a:t>활성 파일과 이전 개정에 첨부된 모든 파일의 최신 버전으로 새 개정이 생성됩니다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이전 개정의 모든 속성은 새 개정에도 복제됩니다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Revise without files : </a:t>
            </a:r>
            <a:r>
              <a:rPr lang="ko-KR" altLang="en-US" sz="1100" b="1" dirty="0" smtClean="0"/>
              <a:t>파일이 첨부되지 않은 새 개정이 생성됩니다</a:t>
            </a:r>
            <a:r>
              <a:rPr lang="en-US" altLang="ko-KR" sz="1100" b="1" dirty="0" smtClean="0"/>
              <a:t>.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new revision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Revise with files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</a:t>
            </a:r>
            <a:r>
              <a:rPr lang="ko-KR" altLang="en-US" sz="1100" b="1" dirty="0" smtClean="0"/>
              <a:t>으로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이 되어있지 않다면 문서를 </a:t>
            </a:r>
            <a:r>
              <a:rPr lang="en-US" altLang="ko-KR" sz="1100" b="1" dirty="0" smtClean="0"/>
              <a:t>Check-Out </a:t>
            </a:r>
            <a:r>
              <a:rPr lang="ko-KR" altLang="en-US" sz="1100" b="1" dirty="0" smtClean="0"/>
              <a:t>하겠냐고 </a:t>
            </a:r>
            <a:r>
              <a:rPr lang="ko-KR" altLang="en-US" sz="1100" b="1" dirty="0" err="1" smtClean="0"/>
              <a:t>팝업창이</a:t>
            </a:r>
            <a:r>
              <a:rPr lang="ko-KR" altLang="en-US" sz="1100" b="1" dirty="0" smtClean="0"/>
              <a:t>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2866350"/>
            <a:ext cx="2301457" cy="306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2270" y="267565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(1/3)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9193" y="3723254"/>
            <a:ext cx="4836414" cy="16215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43984" y="484490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74175" y="358463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30269" y="2866350"/>
            <a:ext cx="2135707" cy="370626"/>
          </a:xfrm>
          <a:prstGeom prst="roundRect">
            <a:avLst>
              <a:gd name="adj" fmla="val 86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21976" y="271172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26048" y="109080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31" y="3257550"/>
            <a:ext cx="92011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" y="836711"/>
            <a:ext cx="3799760" cy="46760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삭제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삭제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3120" y="2111960"/>
            <a:ext cx="1577938" cy="144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895166" y="119529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6149" y="1496650"/>
            <a:ext cx="147869" cy="15620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170864" y="18671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46" y="2230929"/>
            <a:ext cx="2599524" cy="1073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28865" y="3003449"/>
            <a:ext cx="436311" cy="2794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80287" y="28028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65" y="3924601"/>
            <a:ext cx="8341141" cy="1267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9265" y="4595552"/>
            <a:ext cx="1223435" cy="5893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00355" y="43997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40" idx="6"/>
            <a:endCxn id="4" idx="0"/>
          </p:cNvCxnSpPr>
          <p:nvPr/>
        </p:nvCxnSpPr>
        <p:spPr>
          <a:xfrm>
            <a:off x="2243647" y="1369539"/>
            <a:ext cx="1483961" cy="86139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0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32" y="807670"/>
            <a:ext cx="3185930" cy="5335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“Collaboration &amp; Approval”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5" y="2950251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82315" y="123464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50047" y="3778348"/>
            <a:ext cx="750316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65660" y="279233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1"/>
            <a:ext cx="496483" cy="49450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" y="66247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-21435" y="165811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17174" y="358126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34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작성은 결재를 먼저 생성하고 그 이후에 결재자 및 </a:t>
            </a:r>
            <a:r>
              <a:rPr lang="ko-KR" altLang="en-US" sz="1100" b="1" dirty="0" smtClean="0"/>
              <a:t>결재자 별 </a:t>
            </a:r>
            <a:r>
              <a:rPr lang="ko-KR" altLang="en-US" sz="1100" b="1" dirty="0"/>
              <a:t>결재 방법을 지정할 때 </a:t>
            </a:r>
            <a:r>
              <a:rPr lang="ko-KR" altLang="en-US" sz="1100" b="1" dirty="0" smtClean="0"/>
              <a:t>사용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결재에 </a:t>
            </a:r>
            <a:r>
              <a:rPr lang="ko-KR" altLang="en-US" sz="1100" b="1" dirty="0"/>
              <a:t>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smtClean="0"/>
              <a:t>결재가 </a:t>
            </a:r>
            <a:r>
              <a:rPr lang="ko-KR" altLang="en-US" sz="1100" dirty="0"/>
              <a:t>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2067" cy="27843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185625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24362" y="9752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340" y="2040760"/>
            <a:ext cx="4310255" cy="38176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8826" y="3258762"/>
            <a:ext cx="3433769" cy="52800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051280" y="309457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09681" y="4480992"/>
            <a:ext cx="1023991" cy="10818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120895" y="42562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63" y="1395702"/>
            <a:ext cx="3408984" cy="324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404069"/>
            <a:ext cx="3408984" cy="3162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70018" y="13439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3600" y="5682491"/>
            <a:ext cx="296983" cy="1588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730336" y="54844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0611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6471" cy="33310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결재 라인 작성 마법사는 결재의 모든 설정을 직접 입력할 수 있는 기능으로 입력해야 할 내용은 많지만 직렬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병렬 결재</a:t>
            </a:r>
            <a:r>
              <a:rPr lang="en-US" altLang="ko-KR" sz="1100" b="1" dirty="0"/>
              <a:t>, All or Any </a:t>
            </a:r>
            <a:r>
              <a:rPr lang="ko-KR" altLang="en-US" sz="1100" b="1" dirty="0"/>
              <a:t>등 다양할 설정을 적용할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마법사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smtClean="0"/>
              <a:t>결재가 </a:t>
            </a:r>
            <a:r>
              <a:rPr lang="ko-KR" altLang="en-US" sz="1100" dirty="0"/>
              <a:t>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(1/5)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30" y="840030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3454" y="6396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" y="1383767"/>
            <a:ext cx="5496961" cy="40285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2414739"/>
            <a:ext cx="5341346" cy="4747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8134" y="2205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3402113"/>
            <a:ext cx="2049506" cy="1455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1230" y="31815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372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4" y="836712"/>
            <a:ext cx="4788420" cy="35812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내용 추가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검색을 하거나 원하는 파일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내용 추가 </a:t>
            </a:r>
            <a:r>
              <a:rPr lang="en-US" altLang="ko-KR" sz="2400" b="1" dirty="0" smtClean="0"/>
              <a:t>(2/5)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854" y="1012667"/>
            <a:ext cx="203466" cy="19164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-14400" y="73620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07" y="2237066"/>
            <a:ext cx="4717494" cy="3496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8385" y="4792289"/>
            <a:ext cx="2209800" cy="363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39292" y="46130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01027" y="5558152"/>
            <a:ext cx="334233" cy="1532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805469" y="53772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10069" y="2277960"/>
            <a:ext cx="1699031" cy="1540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150699" y="2022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37" idx="2"/>
            <a:endCxn id="7" idx="1"/>
          </p:cNvCxnSpPr>
          <p:nvPr/>
        </p:nvCxnSpPr>
        <p:spPr>
          <a:xfrm rot="16200000" flipH="1">
            <a:off x="1273211" y="230689"/>
            <a:ext cx="2781172" cy="4728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73184" y="4264787"/>
            <a:ext cx="271841" cy="1373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98848" y="4000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5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385022" cy="4726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책임에서 부여할 권한 선택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(3/5)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3550" y="1059679"/>
            <a:ext cx="240962" cy="2604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-80924" y="93158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" y="2569255"/>
            <a:ext cx="4928001" cy="3429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512" y="3080153"/>
            <a:ext cx="2361713" cy="3710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0438" y="2878403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11676" y="5816600"/>
            <a:ext cx="362530" cy="169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02814" y="5604822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8" y="1360665"/>
            <a:ext cx="6390404" cy="584542"/>
          </a:xfrm>
          <a:prstGeom prst="rect">
            <a:avLst/>
          </a:prstGeom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298" y="1359261"/>
            <a:ext cx="6390404" cy="5774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17396" y="1191023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50396" y="5362806"/>
            <a:ext cx="358701" cy="1909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26174" y="5173857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0" y="2037604"/>
            <a:ext cx="795425" cy="1254573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8934" y="2055105"/>
            <a:ext cx="778942" cy="12370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39536" y="1880292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3" name="직선 화살표 연결선 2"/>
          <p:cNvCxnSpPr>
            <a:stCxn id="23" idx="2"/>
            <a:endCxn id="34" idx="0"/>
          </p:cNvCxnSpPr>
          <p:nvPr/>
        </p:nvCxnSpPr>
        <p:spPr>
          <a:xfrm>
            <a:off x="5718175" y="1755647"/>
            <a:ext cx="100230" cy="2994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6400" y="1663251"/>
            <a:ext cx="463550" cy="923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4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60729" cy="5362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승인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 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코멘트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코멘트를 입력할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알림 전용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해당 순서에 통지를 받을 수 있음</a:t>
            </a:r>
            <a:r>
              <a:rPr lang="en-US" altLang="ko-KR" sz="1100" dirty="0" smtClean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 </a:t>
            </a:r>
            <a:r>
              <a:rPr lang="ko-KR" altLang="en-US" sz="1100" b="1" dirty="0" smtClean="0"/>
              <a:t>순서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직렬 결재를 구성할 경우 순서를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지정함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같은 순서로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개 이상의 </a:t>
            </a:r>
            <a:r>
              <a:rPr lang="ko-KR" altLang="en-US" sz="1100" dirty="0" err="1" smtClean="0"/>
              <a:t>라우트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작업이 있을 경우 해당 순서에는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병렬 결재로 구성됨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지침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결재자에게</a:t>
            </a:r>
            <a:r>
              <a:rPr lang="ko-KR" altLang="en-US" sz="1100" dirty="0" smtClean="0"/>
              <a:t> 전달할 내용 입력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결재 완료 예정일</a:t>
            </a:r>
            <a:br>
              <a:rPr lang="ko-KR" altLang="en-US" sz="1100" b="1" dirty="0" smtClean="0"/>
            </a:br>
            <a:r>
              <a:rPr lang="ko-KR" altLang="en-US" sz="1100" b="1" dirty="0" smtClean="0"/>
              <a:t>     </a:t>
            </a:r>
            <a:r>
              <a:rPr lang="ko-KR" altLang="en-US" sz="1100" dirty="0" smtClean="0"/>
              <a:t>지연 여부 표시 기준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위임 허용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체크될 경우 결재자가 대신할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위임자를 지정하여 결재자 변경할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7.</a:t>
            </a:r>
            <a:r>
              <a:rPr lang="ko-KR" altLang="en-US" sz="1100" b="1" dirty="0" smtClean="0"/>
              <a:t>다음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(4/5)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721" y="1651562"/>
            <a:ext cx="1278063" cy="1576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3460" y="144687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9805" y="2046478"/>
            <a:ext cx="571206" cy="1365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0015" y="181847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2177" y="2387760"/>
            <a:ext cx="270448" cy="1400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4240" y="230883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4327" y="1850613"/>
            <a:ext cx="1784704" cy="7800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04722" y="1616077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0654" y="2221270"/>
            <a:ext cx="738368" cy="1751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5517" y="2734111"/>
            <a:ext cx="647379" cy="16995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30622" y="2011904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76342" y="2508649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07278" y="5984240"/>
            <a:ext cx="352425" cy="18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704167" y="5747740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842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548" cy="48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1. </a:t>
            </a:r>
            <a:r>
              <a:rPr lang="ko-KR" altLang="en-US" sz="1100" b="1" dirty="0" smtClean="0"/>
              <a:t>필수 </a:t>
            </a:r>
            <a:r>
              <a:rPr lang="ko-KR" altLang="en-US" sz="1100" b="1" dirty="0"/>
              <a:t>실행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임의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누구라도 승인하면 해당 순서의 결재는 완료 처리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전체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모두가 승인해야만 해당 순서의 결재가 완료 처리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완료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 startAt="15"/>
            </a:pP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(5/5)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83667" y="1659373"/>
            <a:ext cx="711200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588056" y="14201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7208" y="5469029"/>
            <a:ext cx="352425" cy="1824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20411" y="5251223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4880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69550" cy="3314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</a:t>
            </a:r>
            <a:r>
              <a:rPr lang="ko-KR" altLang="en-US" sz="1100" b="1" dirty="0" smtClean="0"/>
              <a:t> 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마법사에서처럼 마찬가지로 내용 추가를 통해 함유량에 파일을 추가할 수 있음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(123p </a:t>
            </a:r>
            <a:r>
              <a:rPr lang="ko-KR" altLang="en-US" sz="1100" b="1" dirty="0" smtClean="0"/>
              <a:t>참조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ko-KR" altLang="en-US" sz="1100" b="1" dirty="0"/>
              <a:t>단순 결재 라인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지침 입력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실행 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즉시 결재 라인 시작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/>
              <a:t>체크 시 완료 버튼 클릭과 동시에 결재가 시작됨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위임 허용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멤버 추가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 err="1"/>
              <a:t>결재자를</a:t>
            </a:r>
            <a:r>
              <a:rPr lang="ko-KR" altLang="en-US" sz="1100" dirty="0"/>
              <a:t> 검색하여 지정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단순 결재 라인 작성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95" y="836712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31575" y="6316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52" y="1637252"/>
            <a:ext cx="5359216" cy="4813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06097" y="2547241"/>
            <a:ext cx="585233" cy="27862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25932" y="2664961"/>
            <a:ext cx="2715768" cy="6543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43463" y="2464846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82485" y="2935224"/>
            <a:ext cx="180918" cy="1645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66864" y="2349687"/>
            <a:ext cx="319416" cy="30588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80501" y="2686164"/>
            <a:ext cx="319416" cy="30588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5480" y="3087117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74241" y="2932568"/>
            <a:ext cx="319416" cy="30588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2262" y="3207852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04822" y="3159123"/>
            <a:ext cx="319416" cy="30588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27027" y="3968359"/>
            <a:ext cx="2125941" cy="2562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7365" y="3837515"/>
            <a:ext cx="319416" cy="30588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5460" y="6227584"/>
            <a:ext cx="349931" cy="1943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11064" y="6001429"/>
            <a:ext cx="319416" cy="30588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9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395674" cy="7617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</a:t>
            </a:r>
            <a:r>
              <a:rPr lang="ko-KR" altLang="en-US" sz="1100" b="1" dirty="0" smtClean="0"/>
              <a:t> 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제거하려는 결재 라인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</a:t>
            </a:r>
            <a:r>
              <a:rPr lang="ko-KR" altLang="en-US" sz="1100" b="1" dirty="0" smtClean="0"/>
              <a:t>을 클릭해 결재 라인 템플릿 검색해 지정 가능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승인 관리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1199" y="823335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50351" y="6238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8" y="1632673"/>
            <a:ext cx="5142786" cy="3250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7256" y="2545077"/>
            <a:ext cx="1699768" cy="377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7783" y="2650067"/>
            <a:ext cx="165299" cy="1609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39200" y="2344888"/>
            <a:ext cx="319416" cy="30588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23813" y="2376838"/>
            <a:ext cx="351358" cy="33647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29496" y="4683369"/>
            <a:ext cx="335348" cy="195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60162" y="4473823"/>
            <a:ext cx="319416" cy="30588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20790"/>
            <a:ext cx="4897253" cy="1240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구부러진 연결선 8"/>
          <p:cNvCxnSpPr>
            <a:stCxn id="28" idx="3"/>
          </p:cNvCxnSpPr>
          <p:nvPr/>
        </p:nvCxnSpPr>
        <p:spPr>
          <a:xfrm flipH="1">
            <a:off x="2399451" y="4781050"/>
            <a:ext cx="2465393" cy="950883"/>
          </a:xfrm>
          <a:prstGeom prst="curvedConnector3">
            <a:avLst>
              <a:gd name="adj1" fmla="val -18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422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50188" cy="3035923"/>
          </a:xfrm>
          <a:prstGeom prst="rect">
            <a:avLst/>
          </a:prstGeom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Comment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성공 </a:t>
            </a: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2251" y="1837356"/>
            <a:ext cx="2605088" cy="130589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(2/3)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43984" y="484490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2670" y="3644953"/>
            <a:ext cx="650048" cy="135414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65392" y="169335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28718" y="348676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133715"/>
            <a:ext cx="6550188" cy="238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타원 20"/>
          <p:cNvSpPr/>
          <p:nvPr/>
        </p:nvSpPr>
        <p:spPr>
          <a:xfrm>
            <a:off x="6605868" y="394932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라이프사이클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</a:t>
            </a:r>
            <a:r>
              <a:rPr lang="ko-KR" altLang="en-US" sz="1100" b="1" dirty="0" smtClean="0"/>
              <a:t>을 클릭해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79" y="2377815"/>
            <a:ext cx="426561" cy="12662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9679" y="215785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07745" y="197674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86"/>
          <a:stretch/>
        </p:blipFill>
        <p:spPr>
          <a:xfrm>
            <a:off x="199680" y="3346704"/>
            <a:ext cx="4769886" cy="30448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38917" y="4540250"/>
            <a:ext cx="148166" cy="13997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04879" y="424192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3" idx="3"/>
            <a:endCxn id="14" idx="1"/>
          </p:cNvCxnSpPr>
          <p:nvPr/>
        </p:nvCxnSpPr>
        <p:spPr>
          <a:xfrm>
            <a:off x="2487083" y="4610238"/>
            <a:ext cx="1039480" cy="2525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63" y="3527316"/>
            <a:ext cx="3861594" cy="2670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5403" y="3911600"/>
            <a:ext cx="1878663" cy="28786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371743" y="366404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61230" y="6065854"/>
            <a:ext cx="301812" cy="12393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3886" y="579967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8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" y="3351900"/>
            <a:ext cx="4173524" cy="308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내용 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지침 내용 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예정일 지정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314" y="6277728"/>
            <a:ext cx="263311" cy="1562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49278" y="43570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01608" y="2849832"/>
            <a:ext cx="137160" cy="11350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6064" y="47194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8276" y="52002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652" y="4753269"/>
            <a:ext cx="3305059" cy="50029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52973" y="603995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8987" y="5317121"/>
            <a:ext cx="2535609" cy="6434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9021" y="4585602"/>
            <a:ext cx="991445" cy="1133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16" y="3537829"/>
            <a:ext cx="5049332" cy="13707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6616" y="4740735"/>
            <a:ext cx="5049332" cy="1678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58245" y="45457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29"/>
          <a:stretch/>
        </p:blipFill>
        <p:spPr>
          <a:xfrm>
            <a:off x="199680" y="836712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라인 추가 시 결재 라인 템플릿은 </a:t>
            </a:r>
            <a:r>
              <a:rPr lang="en-US" altLang="ko-KR" sz="1100" b="1" dirty="0" smtClean="0"/>
              <a:t>Route Management</a:t>
            </a:r>
            <a:r>
              <a:rPr lang="ko-KR" altLang="en-US" sz="1100" b="1" dirty="0" smtClean="0"/>
              <a:t>에서 템플릿에서 만들 수 있으며 템플릿에서 </a:t>
            </a:r>
            <a:r>
              <a:rPr lang="ko-KR" altLang="en-US" sz="1100" b="1" dirty="0" err="1" smtClean="0"/>
              <a:t>릴리즈를</a:t>
            </a:r>
            <a:r>
              <a:rPr lang="ko-KR" altLang="en-US" sz="1100" b="1" dirty="0" smtClean="0"/>
              <a:t> 해야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번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아이콘을 눌렀을 때 검색 결과 목록에 뜨게 된다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템플릿에서 추가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 라인 템플릿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1486317" y="19996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4517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4" y="3456748"/>
            <a:ext cx="4293632" cy="2735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20" idx="2"/>
            <a:endCxn id="6" idx="0"/>
          </p:cNvCxnSpPr>
          <p:nvPr/>
        </p:nvCxnSpPr>
        <p:spPr>
          <a:xfrm rot="16200000" flipH="1">
            <a:off x="1425792" y="2452739"/>
            <a:ext cx="1078933" cy="92908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948" y="4007640"/>
            <a:ext cx="127685" cy="1301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51004" y="37495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6" name="꺾인 연결선 35"/>
          <p:cNvCxnSpPr>
            <a:stCxn id="22" idx="3"/>
            <a:endCxn id="27" idx="1"/>
          </p:cNvCxnSpPr>
          <p:nvPr/>
        </p:nvCxnSpPr>
        <p:spPr>
          <a:xfrm>
            <a:off x="2350633" y="4072728"/>
            <a:ext cx="2508322" cy="5730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55" y="3098903"/>
            <a:ext cx="4170027" cy="30937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2216" y="3723727"/>
            <a:ext cx="2408384" cy="30084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365066" y="6026150"/>
            <a:ext cx="304800" cy="1463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28399" y="57969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73815" y="355481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7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456747"/>
            <a:ext cx="4294800" cy="273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729"/>
          <a:stretch/>
        </p:blipFill>
        <p:spPr>
          <a:xfrm>
            <a:off x="199680" y="842935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 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결재 라인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16623" y="6026150"/>
            <a:ext cx="21590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011100" y="5796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451" y="3456747"/>
            <a:ext cx="4912519" cy="985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450" y="4554733"/>
            <a:ext cx="4912520" cy="1381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9092" y="4038459"/>
            <a:ext cx="4911877" cy="29541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8450" y="5602505"/>
            <a:ext cx="4911877" cy="334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40049" y="38724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0049" y="5444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8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552249" cy="4835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“3DSw”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3DSwym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Widget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7280" y="3263382"/>
            <a:ext cx="1046887" cy="4033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3546" y="1432977"/>
            <a:ext cx="196273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00836" y="118789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705" y="1741391"/>
            <a:ext cx="2425345" cy="1930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429" y="832155"/>
            <a:ext cx="424932" cy="428319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428834" y="164017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3526" y="308686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1745" y="65791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283" y="2323417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꺾인 연결선 6"/>
          <p:cNvCxnSpPr>
            <a:stCxn id="20" idx="2"/>
            <a:endCxn id="4" idx="1"/>
          </p:cNvCxnSpPr>
          <p:nvPr/>
        </p:nvCxnSpPr>
        <p:spPr>
          <a:xfrm rot="16200000" flipH="1">
            <a:off x="1762080" y="2725387"/>
            <a:ext cx="330847" cy="221355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154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내부 및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또는 외부 생태계 전체에서 공유하고 혁신할 수 있는 커뮤니티와 </a:t>
            </a:r>
            <a:r>
              <a:rPr lang="ko-KR" altLang="en-US" sz="1100" b="1" dirty="0" smtClean="0"/>
              <a:t>대화를 보여준다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Down-Drop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3DSwym </a:t>
            </a:r>
            <a:r>
              <a:rPr lang="ko-KR" altLang="en-US" sz="1100" b="1" dirty="0" smtClean="0"/>
              <a:t>관리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관리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0438" y="868363"/>
            <a:ext cx="97887" cy="8096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76569" y="6254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38" y="1001154"/>
            <a:ext cx="1410763" cy="5943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569" y="1418538"/>
            <a:ext cx="58085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79108" y="1193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33" y="3126078"/>
            <a:ext cx="6325608" cy="21942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5" idx="2"/>
            <a:endCxn id="6" idx="0"/>
          </p:cNvCxnSpPr>
          <p:nvPr/>
        </p:nvCxnSpPr>
        <p:spPr>
          <a:xfrm>
            <a:off x="2066994" y="1585135"/>
            <a:ext cx="1575343" cy="15409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48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커뮤니티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커뮤니티 소유자도 변경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3DSwym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커뮤니티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538" y="2019300"/>
            <a:ext cx="964662" cy="15239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19" y="1087682"/>
            <a:ext cx="3131849" cy="19349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직선 화살표 연결선 7"/>
          <p:cNvCxnSpPr>
            <a:stCxn id="31" idx="3"/>
            <a:endCxn id="3" idx="1"/>
          </p:cNvCxnSpPr>
          <p:nvPr/>
        </p:nvCxnSpPr>
        <p:spPr>
          <a:xfrm flipV="1">
            <a:off x="1219200" y="2055141"/>
            <a:ext cx="344019" cy="40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075199" y="187529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12649" y="1351632"/>
            <a:ext cx="3045076" cy="8549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938" y="119323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09999" y="2774760"/>
            <a:ext cx="392475" cy="2097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79515" y="25768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83296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1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사진파일 클릭 또는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적용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453218" y="111001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3368" y="1324954"/>
            <a:ext cx="139700" cy="1461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96313"/>
            <a:ext cx="4088607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24" y="3296313"/>
            <a:ext cx="4623820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7789333" y="4817533"/>
            <a:ext cx="1451211" cy="1016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18" idx="1"/>
          </p:cNvCxnSpPr>
          <p:nvPr/>
        </p:nvCxnSpPr>
        <p:spPr>
          <a:xfrm flipH="1" flipV="1">
            <a:off x="5270500" y="4692650"/>
            <a:ext cx="2518833" cy="175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5825" y="4529376"/>
            <a:ext cx="1807904" cy="46595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54120" y="43381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578154" y="45718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025" y="4905374"/>
            <a:ext cx="230188" cy="1079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27812" y="46425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47203"/>
            <a:ext cx="6589156" cy="2245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3755920" cy="12860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417" y="2798186"/>
            <a:ext cx="815171" cy="646054"/>
          </a:xfrm>
          <a:prstGeom prst="roundRect">
            <a:avLst>
              <a:gd name="adj" fmla="val 10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97347" y="262394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07241" y="1852739"/>
            <a:ext cx="467784" cy="2427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218911" y="16900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0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2" y="3128211"/>
            <a:ext cx="6493546" cy="2875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4747" cy="2194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멤버 추가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참여자 또는 작성자 또는 소유자에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동일 인물이라면 셋 중 하나에만 지정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멤버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7491" y="2385483"/>
            <a:ext cx="231859" cy="18626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145087" y="21543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107" y="4910666"/>
            <a:ext cx="1319626" cy="8297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05" y="47268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82858" y="5781673"/>
            <a:ext cx="365542" cy="19050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98" y="4363773"/>
            <a:ext cx="3024541" cy="10439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직선 화살표 연결선 10"/>
          <p:cNvCxnSpPr>
            <a:stCxn id="23" idx="3"/>
            <a:endCxn id="9" idx="1"/>
          </p:cNvCxnSpPr>
          <p:nvPr/>
        </p:nvCxnSpPr>
        <p:spPr>
          <a:xfrm flipV="1">
            <a:off x="6248400" y="4885735"/>
            <a:ext cx="489298" cy="9911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113420" y="5560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737698" y="5043663"/>
            <a:ext cx="3024540" cy="364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506748" y="48979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" y="2523200"/>
            <a:ext cx="6431106" cy="22456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8" y="851667"/>
            <a:ext cx="6432505" cy="14597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한 파일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정보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278" y="1030570"/>
            <a:ext cx="101672" cy="112430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(3/3)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7677" y="1289050"/>
            <a:ext cx="1261073" cy="1524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2524" y="3467100"/>
            <a:ext cx="466725" cy="185738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11959" y="107725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77973" y="83671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5249" y="325886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28674" y="4273550"/>
            <a:ext cx="2841626" cy="495300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45032" y="412955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2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97" y="3765172"/>
            <a:ext cx="5370224" cy="25569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601978" cy="2789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설정 클릭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외부 사용자가 아닌 모든 구성원이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새로운 소식에 콘텐츠 표시 </a:t>
            </a:r>
            <a:r>
              <a:rPr lang="ko-KR" altLang="en-US" sz="1100" b="1" dirty="0" smtClean="0"/>
              <a:t>비활성화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 </a:t>
            </a:r>
            <a:r>
              <a:rPr lang="ko-KR" altLang="en-US" sz="1100" dirty="0"/>
              <a:t>이 옵션을 선택하면 커뮤니티 회원이 아닌 사람들이 커뮤니티 </a:t>
            </a:r>
            <a:r>
              <a:rPr lang="ko-KR" altLang="en-US" sz="1100" dirty="0" err="1" smtClean="0"/>
              <a:t>팔로우를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클릭하지 않는 한 새로운 소식 콘텐츠를 사용할 수 </a:t>
            </a:r>
            <a:r>
              <a:rPr lang="ko-KR" altLang="en-US" sz="1100" dirty="0" smtClean="0"/>
              <a:t>없습니다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직원은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기본적으로 선택되어 있는 옵션입니다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커뮤니티는 커뮤니티 회원에게만 </a:t>
            </a:r>
            <a:r>
              <a:rPr lang="ko-KR" altLang="en-US" sz="1100" dirty="0" smtClean="0"/>
              <a:t>표시됩니다</a:t>
            </a:r>
            <a:r>
              <a:rPr lang="en-US" altLang="ko-KR" sz="1100" dirty="0" smtClean="0"/>
              <a:t>.</a:t>
            </a:r>
          </a:p>
          <a:p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직원에 대한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4982" y="2758947"/>
            <a:ext cx="253618" cy="109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90707" y="24967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059996" y="4631611"/>
            <a:ext cx="1708603" cy="6685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0159"/>
            <a:ext cx="6522851" cy="3415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모든 외부 협력자가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사람들이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커뮤니티는 회원에게만 표시됩니다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b="1" dirty="0" err="1"/>
              <a:t>비활성화됨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커뮤니티는 계약자에게 표시되지 않으며 직원만 이 커뮤니티에 초대할 수 있습니다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적용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외부 </a:t>
            </a:r>
            <a:r>
              <a:rPr lang="ko-KR" altLang="en-US" sz="2400" b="1" dirty="0" err="1" smtClean="0"/>
              <a:t>협업자를</a:t>
            </a:r>
            <a:r>
              <a:rPr lang="ko-KR" altLang="en-US" sz="2400" b="1" dirty="0" smtClean="0"/>
              <a:t> 위한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3910" y="2758946"/>
            <a:ext cx="1040465" cy="5786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57397" y="4100354"/>
            <a:ext cx="273553" cy="12874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09939" y="3847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199681" y="3049781"/>
            <a:ext cx="6538018" cy="8171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2" y="4008313"/>
            <a:ext cx="6526926" cy="8177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1" y="5031780"/>
            <a:ext cx="6526927" cy="10134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836712"/>
            <a:ext cx="6155717" cy="2055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각각의 아이콘 클릭 시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되어서 </a:t>
            </a:r>
            <a:r>
              <a:rPr lang="ko-KR" altLang="en-US" sz="1100" b="1" dirty="0" err="1" smtClean="0"/>
              <a:t>클릭된</a:t>
            </a:r>
            <a:r>
              <a:rPr lang="ko-KR" altLang="en-US" sz="1100" b="1" dirty="0" smtClean="0"/>
              <a:t> 항목들이 나타남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ko-KR" altLang="en-US" sz="1100" b="1" dirty="0" smtClean="0"/>
              <a:t>게시물을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게시물별로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미디어를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 smtClean="0"/>
              <a:t>미디어별로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err="1" smtClean="0"/>
              <a:t>wedo</a:t>
            </a:r>
            <a:r>
              <a:rPr lang="ko-KR" altLang="en-US" sz="1100" b="1" dirty="0" smtClean="0"/>
              <a:t>를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en-US" altLang="ko-KR" sz="1100" dirty="0" err="1" smtClean="0"/>
              <a:t>Wedo</a:t>
            </a:r>
            <a:r>
              <a:rPr lang="ko-KR" altLang="en-US" sz="1100" dirty="0" smtClean="0"/>
              <a:t>로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아이디어를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아이디어별로 콘텐츠를 필터링합니다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파이프라인에서 아이디어를 클릭하면 </a:t>
            </a:r>
            <a:r>
              <a:rPr lang="ko-KR" altLang="en-US" sz="1100" dirty="0" err="1"/>
              <a:t>세부정보가</a:t>
            </a:r>
            <a:r>
              <a:rPr lang="ko-KR" altLang="en-US" sz="1100" dirty="0"/>
              <a:t> 표시됩니다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질문을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질문별로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위키 페이지를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 smtClean="0"/>
              <a:t> - </a:t>
            </a:r>
            <a:r>
              <a:rPr lang="ko-KR" altLang="en-US" sz="1100" dirty="0"/>
              <a:t>콘텐츠를 </a:t>
            </a:r>
            <a:r>
              <a:rPr lang="ko-KR" altLang="en-US" sz="1100" dirty="0" err="1"/>
              <a:t>위키별로</a:t>
            </a:r>
            <a:r>
              <a:rPr lang="ko-KR" altLang="en-US" sz="1100" dirty="0"/>
              <a:t>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설문 조사를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설문조사를 통해 콘텐츠를 필터링합니다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커뮤니티 기능 참여자의 작성 허용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설정 체크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err="1" smtClean="0"/>
              <a:t>임창섭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품질관리팀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계정으로 접속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기능에서 체크한 질문과 아이디어만 작성이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커뮤니티 기능 설정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67933" y="1713165"/>
            <a:ext cx="1227667" cy="11786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723267" y="16362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78399" y="3049781"/>
            <a:ext cx="900114" cy="146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26385" y="3178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2554" y="3368494"/>
            <a:ext cx="1392979" cy="18750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92346" y="27970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47" y="5185030"/>
            <a:ext cx="634009" cy="6315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20480" y="5034567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16865" y="5192806"/>
            <a:ext cx="620833" cy="6237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59907" y="50227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78855" y="47850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627" cy="17071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게시글</a:t>
            </a:r>
            <a:r>
              <a:rPr lang="ko-KR" altLang="en-US" sz="1100" b="1" dirty="0" smtClean="0"/>
              <a:t> 업로드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확인 및 댓글 작성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질문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8501" y="1193769"/>
            <a:ext cx="673100" cy="156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7337" y="1483725"/>
            <a:ext cx="2914863" cy="3789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267750" y="10109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44293" y="852589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98486" y="18626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9988" y="1350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076825" y="6029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8816" y="1918562"/>
            <a:ext cx="483960" cy="1515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677144"/>
            <a:ext cx="5078121" cy="1711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676972"/>
            <a:ext cx="5078121" cy="17121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42929" y="25394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645" y="3669083"/>
            <a:ext cx="5863432" cy="1956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835394" y="3662733"/>
            <a:ext cx="854456" cy="1567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77513" y="34243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4499604"/>
            <a:ext cx="2630242" cy="87661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41836" y="433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30112"/>
            <a:ext cx="4311905" cy="1803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3728" cy="16392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2652679"/>
            <a:ext cx="6493728" cy="1685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원하는 활동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New Idea </a:t>
            </a:r>
            <a:r>
              <a:rPr lang="ko-KR" altLang="en-US" sz="1100" b="1" dirty="0" smtClean="0"/>
              <a:t>확인 및 자동 댓글 달림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059934" y="1235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79919" y="3301337"/>
            <a:ext cx="2890464" cy="3662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50614" y="3734687"/>
            <a:ext cx="468985" cy="14728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683940" y="3649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4430111"/>
            <a:ext cx="4311905" cy="180384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83539" y="4338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11982" y="31429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036" y="1649402"/>
            <a:ext cx="604531" cy="8509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826"/>
          <a:stretch/>
        </p:blipFill>
        <p:spPr>
          <a:xfrm>
            <a:off x="5715342" y="1003298"/>
            <a:ext cx="794185" cy="14117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9919" y="1473389"/>
            <a:ext cx="160031" cy="169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39603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4203" y="6032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3507911"/>
            <a:ext cx="3523300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835175"/>
            <a:ext cx="6492207" cy="25887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게시물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Concept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</a:t>
            </a:r>
            <a:r>
              <a:rPr lang="en-US" altLang="ko-KR" sz="1100" b="1" dirty="0" smtClean="0"/>
              <a:t>Project Plan</a:t>
            </a:r>
            <a:r>
              <a:rPr lang="ko-KR" altLang="en-US" sz="1100" b="1" dirty="0" smtClean="0"/>
              <a:t>을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상태 변경 시 설명을 기입하지 않으면 변경되었다고 댓글이 달리고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설명 기입 시 변경되었다고 댓글이 달리는 동시에 설명에 기입한 글이 </a:t>
            </a:r>
            <a:r>
              <a:rPr lang="ko-KR" altLang="en-US" sz="1100" b="1" dirty="0" err="1" smtClean="0"/>
              <a:t>덧붙여짐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상태 클릭은 소유자만 가능</a:t>
            </a:r>
            <a:r>
              <a:rPr lang="en-US" altLang="ko-KR" sz="1100" b="1" dirty="0" smtClean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40" y="3507911"/>
            <a:ext cx="3195996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상태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19917" y="4496678"/>
            <a:ext cx="924821" cy="217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2149" y="4188093"/>
            <a:ext cx="304911" cy="15092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48659" y="39142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10083" y="5245100"/>
            <a:ext cx="2714334" cy="86510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645185" y="5086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44583" y="42310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3558" y="2256896"/>
            <a:ext cx="919842" cy="1713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46881" y="202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콘텐츠 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4494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7599" y="62701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354209" cy="27499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아이디어로 전송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4304" y="1839647"/>
            <a:ext cx="942096" cy="2201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40939" y="15939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1023" y="903350"/>
            <a:ext cx="194521" cy="175642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40939" y="6637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8" idx="1"/>
          </p:cNvCxnSpPr>
          <p:nvPr/>
        </p:nvCxnSpPr>
        <p:spPr>
          <a:xfrm rot="10800000" flipV="1">
            <a:off x="2408112" y="1949737"/>
            <a:ext cx="2136192" cy="26195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64" y="2211694"/>
            <a:ext cx="4693850" cy="2938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25406" y="4808733"/>
            <a:ext cx="595227" cy="30724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9833" y="3303846"/>
            <a:ext cx="4533900" cy="314191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30810" y="306151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62232" y="46161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948628" cy="3551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생성된 아이디어 및 커뮤니티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52930"/>
            <a:ext cx="3948628" cy="74100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47533" y="73463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6821" y="4106333"/>
            <a:ext cx="630712" cy="19473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4902" y="390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78" y="2436354"/>
            <a:ext cx="4799153" cy="2928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3" idx="3"/>
            <a:endCxn id="4" idx="1"/>
          </p:cNvCxnSpPr>
          <p:nvPr/>
        </p:nvCxnSpPr>
        <p:spPr>
          <a:xfrm flipV="1">
            <a:off x="3547533" y="3900711"/>
            <a:ext cx="785645" cy="30298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333178" y="2439528"/>
            <a:ext cx="4799153" cy="249342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74777" y="22696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75985"/>
            <a:ext cx="6525562" cy="3339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29221"/>
            <a:ext cx="6525561" cy="165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Wiki </a:t>
            </a:r>
            <a:r>
              <a:rPr lang="ko-KR" altLang="en-US" sz="1100" b="1" dirty="0"/>
              <a:t>페이지는 지식을 공유하고 공유 콘텐츠를 최신 상태로 유지하기 위한 것입니다</a:t>
            </a:r>
            <a:r>
              <a:rPr lang="en-US" altLang="ko-KR" sz="1100" b="1" dirty="0"/>
              <a:t>. Wiki </a:t>
            </a:r>
            <a:r>
              <a:rPr lang="ko-KR" altLang="en-US" sz="1100" b="1" dirty="0"/>
              <a:t>페이지는 다양한 커뮤니티 회원이 수정할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Default root page</a:t>
            </a:r>
            <a:r>
              <a:rPr lang="ko-KR" altLang="en-US" sz="1100" b="1" dirty="0" smtClean="0"/>
              <a:t>를 클릭하면 설명서가 있으니 참조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Wiki </a:t>
            </a:r>
            <a:r>
              <a:rPr lang="ko-KR" altLang="en-US" sz="1100" b="1" dirty="0" smtClean="0"/>
              <a:t>페이지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Wiki </a:t>
            </a:r>
            <a:r>
              <a:rPr lang="ko-KR" altLang="en-US" sz="2400" b="1" dirty="0" smtClean="0"/>
              <a:t>페이지 작성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701" y="3005667"/>
            <a:ext cx="3100565" cy="56726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361865" y="28472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405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26566" y="1866511"/>
            <a:ext cx="645674" cy="16231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12364" y="17081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49403" y="5975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433" y="5757333"/>
            <a:ext cx="376767" cy="1580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49262" y="554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6117" y="3623733"/>
            <a:ext cx="3640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2788373"/>
            <a:ext cx="6499264" cy="14626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792005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7023"/>
            <a:ext cx="6499264" cy="859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     </a:t>
            </a:r>
            <a:r>
              <a:rPr lang="ko-KR" altLang="en-US" sz="1100" b="1" dirty="0" smtClean="0"/>
              <a:t>인덱스 또는 </a:t>
            </a:r>
            <a:r>
              <a:rPr lang="ko-KR" altLang="en-US" sz="1100" b="1" dirty="0"/>
              <a:t>데이터베이스 </a:t>
            </a:r>
            <a:r>
              <a:rPr lang="ko-KR" altLang="en-US" sz="1100" b="1" dirty="0" smtClean="0"/>
              <a:t>모드 </a:t>
            </a:r>
            <a:r>
              <a:rPr lang="en-US" altLang="ko-KR" sz="1100" b="1" dirty="0" smtClean="0"/>
              <a:t>– </a:t>
            </a:r>
            <a:r>
              <a:rPr lang="ko-KR" altLang="en-US" sz="1100" b="1" dirty="0"/>
              <a:t>인덱스는 데이터베이스 콘텐츠를 빠르게 검색하고 검색하는 데 사용되는 최적화된 데이터베이스 테이블이다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데이터베이스 </a:t>
            </a:r>
            <a:r>
              <a:rPr lang="ko-KR" altLang="en-US" sz="1100" b="1" dirty="0"/>
              <a:t>모드에서 작업하는 동안 인덱스 대신 데이터베이스 테이블에서 직접 읽습니다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따라서 콘텐츠를 검색하는 데 인덱스 모드보다 시간이 더 오래 걸릴 수 있지만 콘텐츠는 항상 최신 상태로 유지됩니다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r>
              <a:rPr lang="en-US" altLang="ko-KR" sz="1100" b="1" dirty="0" smtClean="0"/>
              <a:t>     </a:t>
            </a:r>
            <a:r>
              <a:rPr lang="ko-KR" altLang="en-US" sz="1100" b="1" dirty="0" smtClean="0"/>
              <a:t>아이콘을 클릭해 시간 설정이 가능하며 사용하지 않을 수도 있다</a:t>
            </a:r>
            <a:r>
              <a:rPr lang="en-US" altLang="ko-KR" sz="1100" b="1" dirty="0" smtClean="0"/>
              <a:t>.</a:t>
            </a:r>
            <a:r>
              <a:rPr lang="ko-KR" altLang="en-US" sz="1100" b="1" dirty="0"/>
              <a:t> 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 </a:t>
            </a:r>
            <a:r>
              <a:rPr lang="ko-KR" altLang="en-US" sz="1100" b="1" dirty="0" smtClean="0"/>
              <a:t>아이콘을 클릭해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으로 다운로드를 해 다른 사람이 수정하지 못하게 파일을 </a:t>
            </a:r>
            <a:r>
              <a:rPr lang="ko-KR" altLang="en-US" sz="1100" b="1" dirty="0" err="1" smtClean="0"/>
              <a:t>잠궈버린다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변경 및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기능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3D EXPERIENCE</a:t>
            </a:r>
            <a:r>
              <a:rPr lang="ko-KR" altLang="en-US" sz="1100" b="1" dirty="0" smtClean="0"/>
              <a:t>에서 인덱스 또는 데이터베이스 모드 기능 클릭해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이미지 변경 및 잠금 기능 활성화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7068" y="1998133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(1/3)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74733" y="3054622"/>
            <a:ext cx="145745" cy="154245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0" y="1034812"/>
            <a:ext cx="285919" cy="418068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89191" y="81350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86733" y="295989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0500" y="3431115"/>
            <a:ext cx="3094567" cy="201086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89191" y="184330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198869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27188" y="184330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11067" y="324789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47654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464877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07900" y="444765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030" y="852519"/>
            <a:ext cx="226537" cy="2099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548" y="3032101"/>
            <a:ext cx="2880073" cy="798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397" y="2596815"/>
            <a:ext cx="190500" cy="200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06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713951"/>
            <a:ext cx="3644500" cy="13524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282587"/>
            <a:ext cx="3644500" cy="105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5985"/>
            <a:ext cx="6529773" cy="16955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3DSwym </a:t>
            </a:r>
            <a:r>
              <a:rPr lang="ko-KR" altLang="en-US" sz="1100" b="1" dirty="0"/>
              <a:t>또는 프로젝트 계획 등을 사용하여 추적할 수 있는 간단한 작업을 커뮤니티 또는 대화 구성원에게 할당하기 위한 직관적인 사용자 환경을 제공합니다 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프로젝트 계획 </a:t>
            </a:r>
            <a:r>
              <a:rPr lang="ko-KR" altLang="en-US" sz="1100" b="1" dirty="0" smtClean="0"/>
              <a:t>앱에 </a:t>
            </a:r>
            <a:r>
              <a:rPr lang="en-US" altLang="ko-KR" sz="1100" b="1" dirty="0" err="1"/>
              <a:t>WeDo</a:t>
            </a:r>
            <a:r>
              <a:rPr lang="ko-KR" altLang="en-US" sz="1100" b="1" dirty="0"/>
              <a:t>를 추가하면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세부 정보에 프로젝트 이름이 표시됩니다</a:t>
            </a:r>
            <a:r>
              <a:rPr lang="en-US" altLang="ko-KR" sz="1100" b="1" dirty="0"/>
              <a:t>.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작업 속성을 수정하면 해당 변경 사항이 프로젝트 계획 앱의 요약 차트에 </a:t>
            </a:r>
            <a:r>
              <a:rPr lang="ko-KR" altLang="en-US" sz="1100" b="1" dirty="0" smtClean="0"/>
              <a:t>반영됩니다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err="1" smtClean="0"/>
              <a:t>클릭확인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검색 및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달력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날짜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만든 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제목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작성</a:t>
            </a:r>
            <a:endParaRPr lang="en-US" altLang="ko-KR" sz="2400" b="1" dirty="0" smtClean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3471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35309" y="65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19530" y="1356106"/>
            <a:ext cx="520583" cy="15096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9633" y="1186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79" y="1384433"/>
            <a:ext cx="3044835" cy="1147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025650" y="1773502"/>
            <a:ext cx="2571750" cy="40726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38999" y="1576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68599" y="3822699"/>
            <a:ext cx="466725" cy="18097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35886" y="3595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4207" y="4286444"/>
            <a:ext cx="807721" cy="20224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85183" y="414923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116" y="2082664"/>
            <a:ext cx="1998792" cy="15534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1920477"/>
            <a:ext cx="129862" cy="1345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18053" y="16847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2090279"/>
            <a:ext cx="2005795" cy="15393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71052" y="1987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7" name="꺾인 연결선 36"/>
          <p:cNvCxnSpPr>
            <a:stCxn id="19" idx="1"/>
          </p:cNvCxnSpPr>
          <p:nvPr/>
        </p:nvCxnSpPr>
        <p:spPr>
          <a:xfrm rot="10800000" flipV="1">
            <a:off x="863600" y="1977135"/>
            <a:ext cx="1162050" cy="141301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8" idx="1"/>
          </p:cNvCxnSpPr>
          <p:nvPr/>
        </p:nvCxnSpPr>
        <p:spPr>
          <a:xfrm rot="10800000" flipV="1">
            <a:off x="3696667" y="2859928"/>
            <a:ext cx="1053447" cy="5413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5175"/>
            <a:ext cx="4374112" cy="27065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할 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작업 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완료됨을 원하는 계획대로 선택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X </a:t>
            </a:r>
            <a:r>
              <a:rPr lang="ko-KR" altLang="en-US" sz="1100" b="1" dirty="0" smtClean="0"/>
              <a:t>표시를 눌러 담당자 삭제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삭제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20658" y="2410730"/>
            <a:ext cx="123376" cy="11698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700" y="1566504"/>
            <a:ext cx="2672562" cy="2241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64621" y="14081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5" y="2176660"/>
            <a:ext cx="3071128" cy="559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2" idx="3"/>
            <a:endCxn id="6" idx="1"/>
          </p:cNvCxnSpPr>
          <p:nvPr/>
        </p:nvCxnSpPr>
        <p:spPr>
          <a:xfrm flipV="1">
            <a:off x="944034" y="2456233"/>
            <a:ext cx="734951" cy="129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87452" y="2518122"/>
            <a:ext cx="894882" cy="20601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66839" y="21910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32400" y="22872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1" y="3700150"/>
            <a:ext cx="4375312" cy="2664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76032" y="5474298"/>
            <a:ext cx="892220" cy="2407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75340" y="52366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022737" y="5522261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39" y="4986459"/>
            <a:ext cx="4683702" cy="1378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4" name="직선 화살표 연결선 33"/>
          <p:cNvCxnSpPr>
            <a:stCxn id="33" idx="3"/>
            <a:endCxn id="31" idx="1"/>
          </p:cNvCxnSpPr>
          <p:nvPr/>
        </p:nvCxnSpPr>
        <p:spPr>
          <a:xfrm>
            <a:off x="3173228" y="5592233"/>
            <a:ext cx="1707511" cy="83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056148" y="52846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89232" y="5312796"/>
            <a:ext cx="4446867" cy="2794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227791" y="51027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" y="3587251"/>
            <a:ext cx="3851433" cy="2795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5175"/>
            <a:ext cx="4374112" cy="27065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공유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공유할 사용자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알림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알림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20658" y="2410730"/>
            <a:ext cx="123376" cy="11698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348353" y="46092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80823" y="58805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2836" y="4813820"/>
            <a:ext cx="1079348" cy="2245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258087" y="3014519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91" y="4073649"/>
            <a:ext cx="3994688" cy="20382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968625" y="6111875"/>
            <a:ext cx="492125" cy="2413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26" idx="3"/>
            <a:endCxn id="7" idx="1"/>
          </p:cNvCxnSpPr>
          <p:nvPr/>
        </p:nvCxnSpPr>
        <p:spPr>
          <a:xfrm flipV="1">
            <a:off x="3460750" y="5092762"/>
            <a:ext cx="1043541" cy="11397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629877" y="4129044"/>
            <a:ext cx="252289" cy="25045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43113" y="39152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1103" y="5486660"/>
            <a:ext cx="3144000" cy="5267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154853" y="53071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33332" y="277542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37312"/>
            <a:ext cx="3955167" cy="3715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2021"/>
            <a:ext cx="6543434" cy="1697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설문조사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유형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기입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81938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38417" y="61002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68835" y="18192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764" y="3424505"/>
            <a:ext cx="3318860" cy="32686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1899" y="4297266"/>
            <a:ext cx="1722661" cy="92395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30276" y="2038858"/>
            <a:ext cx="323981" cy="15841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52481" y="41052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707545" y="3266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60" y="2753634"/>
            <a:ext cx="4671611" cy="3336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79688" y="4759245"/>
            <a:ext cx="4107696" cy="78201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609636" y="46008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919240"/>
            <a:ext cx="4440053" cy="4236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질문 추가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생성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왼쪽으로 이동 시 현재 질문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질문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됨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추가 클릭 및 답변이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기타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자유 답변 옵션 추가 선택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 </a:t>
            </a:r>
            <a:r>
              <a:rPr lang="ko-KR" altLang="en-US" sz="1100" b="1" dirty="0" err="1" smtClean="0"/>
              <a:t>기타란</a:t>
            </a:r>
            <a:r>
              <a:rPr lang="ko-KR" altLang="en-US" sz="1100" b="1" dirty="0" smtClean="0"/>
              <a:t> 생성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시작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종료 시간 설정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4" name="타원 23"/>
          <p:cNvSpPr/>
          <p:nvPr/>
        </p:nvSpPr>
        <p:spPr>
          <a:xfrm>
            <a:off x="4197435" y="10149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14172" y="12785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36505" y="1490882"/>
            <a:ext cx="376939" cy="20889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77" y="4358203"/>
            <a:ext cx="1266071" cy="24264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5" y="1228449"/>
            <a:ext cx="642266" cy="19906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24376" y="41998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1" y="4616982"/>
            <a:ext cx="642269" cy="2032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95247" y="47509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꺾인 연결선 6"/>
          <p:cNvCxnSpPr>
            <a:stCxn id="31" idx="2"/>
          </p:cNvCxnSpPr>
          <p:nvPr/>
        </p:nvCxnSpPr>
        <p:spPr>
          <a:xfrm rot="16200000" flipV="1">
            <a:off x="2022148" y="2591463"/>
            <a:ext cx="688449" cy="336258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836505" y="4199802"/>
            <a:ext cx="261807" cy="158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450167" y="4917645"/>
            <a:ext cx="537634" cy="2298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10399" y="44424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852667" y="3059078"/>
            <a:ext cx="4622982" cy="1672201"/>
            <a:chOff x="4852667" y="3059078"/>
            <a:chExt cx="4622982" cy="167220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9533" y="3059078"/>
              <a:ext cx="4616116" cy="129912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667" y="4361132"/>
              <a:ext cx="4622981" cy="3701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127914" y="3318494"/>
            <a:ext cx="2754553" cy="866067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724066" y="31738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40868" y="4418905"/>
            <a:ext cx="730600" cy="22983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648356" y="4227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3539758"/>
            <a:ext cx="5057902" cy="18402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1317"/>
            <a:ext cx="5057902" cy="25538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모든 질문에 답하고 저장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첫 화면에서 결과 확인을 클릭하면 자신이 답했던 결과를 확인할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원형 그래프로도 결과를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결과 내보내기 클릭 시 </a:t>
            </a: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4" name="타원 23"/>
          <p:cNvSpPr/>
          <p:nvPr/>
        </p:nvSpPr>
        <p:spPr>
          <a:xfrm>
            <a:off x="5005615" y="28630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05614" y="4833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816475" y="3093772"/>
            <a:ext cx="311439" cy="1601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14011" y="5040176"/>
            <a:ext cx="468106" cy="16142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55" y="3093772"/>
            <a:ext cx="4030264" cy="2348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12777" y="3539758"/>
            <a:ext cx="529042" cy="14324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39363" y="3366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355" y="5620181"/>
            <a:ext cx="5000625" cy="523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75737" y="5291137"/>
            <a:ext cx="435613" cy="14554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398111" y="50631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39" idx="0"/>
            <a:endCxn id="9" idx="3"/>
          </p:cNvCxnSpPr>
          <p:nvPr/>
        </p:nvCxnSpPr>
        <p:spPr>
          <a:xfrm rot="5400000">
            <a:off x="7698046" y="4286620"/>
            <a:ext cx="445433" cy="27455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4494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93439" y="6428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6" y="2951220"/>
            <a:ext cx="6458632" cy="31699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확인 및 좋아요 취소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좋아요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1638704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066525" y="143068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8723" y="3008788"/>
            <a:ext cx="302707" cy="27111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776" y="2936208"/>
            <a:ext cx="6458632" cy="12543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3331" y="2792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166855"/>
            <a:ext cx="6452729" cy="1660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849325"/>
            <a:ext cx="3506047" cy="12114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2399100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66525" y="21910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삭제 팝업 확인 및 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18799" y="4351866"/>
            <a:ext cx="3210401" cy="1475413"/>
          </a:xfrm>
          <a:prstGeom prst="roundRect">
            <a:avLst>
              <a:gd name="adj" fmla="val 31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6267" y="3795611"/>
            <a:ext cx="436034" cy="230289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03900" y="35841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18745" y="41934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Collaboration for Microsoft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된 파일 클릭</a:t>
            </a:r>
            <a:endParaRPr lang="ko-KR" altLang="en-US" sz="1100" b="1" dirty="0"/>
          </a:p>
        </p:txBody>
      </p:sp>
      <p:sp>
        <p:nvSpPr>
          <p:cNvPr id="15" name="타원 14"/>
          <p:cNvSpPr/>
          <p:nvPr/>
        </p:nvSpPr>
        <p:spPr>
          <a:xfrm>
            <a:off x="491397" y="705774"/>
            <a:ext cx="595312" cy="5623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5879" y="55297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80770" y="1735776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1907" y="128336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09883" y="4325693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70" y="2168899"/>
            <a:ext cx="4415227" cy="27440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2846" y="3160684"/>
            <a:ext cx="3535897" cy="27639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44743" y="301668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70" y="4940762"/>
            <a:ext cx="2703519" cy="11674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547" y="5260161"/>
            <a:ext cx="2102385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708160" y="517922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(1/5)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436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70080" cy="29624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70151" y="3597992"/>
            <a:ext cx="654411" cy="161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(2/3)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6513" y="1807961"/>
            <a:ext cx="2703247" cy="131567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51754" y="16495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66162" y="3414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83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3214159"/>
            <a:ext cx="6470079" cy="1466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Save </a:t>
            </a:r>
            <a:r>
              <a:rPr lang="ko-KR" altLang="en-US" sz="1100" b="1" dirty="0"/>
              <a:t>클릭 시 성공 팝업 창을 확인할 수 있고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가 되는 동시에 </a:t>
            </a:r>
            <a:r>
              <a:rPr lang="en-US" altLang="ko-KR" sz="1100" b="1" dirty="0"/>
              <a:t>Check-In</a:t>
            </a:r>
            <a:r>
              <a:rPr lang="ko-KR" altLang="en-US" sz="1100" b="1" dirty="0"/>
              <a:t>이 됨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Unlock</a:t>
            </a:r>
            <a:r>
              <a:rPr lang="ko-KR" altLang="en-US" sz="1100" b="1" dirty="0"/>
              <a:t>아이콘이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으로 변경 및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기능 </a:t>
            </a:r>
            <a:r>
              <a:rPr lang="ko-KR" altLang="en-US" sz="1100" b="1" dirty="0" smtClean="0"/>
              <a:t>비활성화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잠금 아이콘 변경 및 수정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시간 변경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(3/3)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5563" y="4037039"/>
            <a:ext cx="4644087" cy="226110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45597" y="3836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" y="836712"/>
            <a:ext cx="6470080" cy="2043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3641" y="2392412"/>
            <a:ext cx="6356493" cy="479504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93951" y="22229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13956" y="919950"/>
            <a:ext cx="547886" cy="686185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90410" y="7413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9" y="836712"/>
            <a:ext cx="6493086" cy="2963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Attributes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속성들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(Versions</a:t>
            </a:r>
            <a:r>
              <a:rPr lang="ko-KR" altLang="en-US" sz="1100" b="1" dirty="0" smtClean="0"/>
              <a:t>과 </a:t>
            </a: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확인이 가능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Attributes &amp; Revisions/Versions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780" y="1301412"/>
            <a:ext cx="2429492" cy="15129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2016" y="11337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596" y="836712"/>
            <a:ext cx="279497" cy="32070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7145" y="6388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99" y="4150258"/>
            <a:ext cx="6498263" cy="5681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8" y="4150258"/>
            <a:ext cx="6512395" cy="56817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4472" y="39700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28596" y="836711"/>
            <a:ext cx="297571" cy="3676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04744" y="6377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cxnSp>
        <p:nvCxnSpPr>
          <p:cNvPr id="6" name="꺾인 연결선 5"/>
          <p:cNvCxnSpPr>
            <a:stCxn id="10" idx="0"/>
            <a:endCxn id="15" idx="0"/>
          </p:cNvCxnSpPr>
          <p:nvPr/>
        </p:nvCxnSpPr>
        <p:spPr>
          <a:xfrm rot="16200000" flipH="1">
            <a:off x="3244085" y="-927028"/>
            <a:ext cx="464700" cy="3992181"/>
          </a:xfrm>
          <a:prstGeom prst="bentConnector3">
            <a:avLst>
              <a:gd name="adj1" fmla="val -491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7" idx="2"/>
            <a:endCxn id="13" idx="0"/>
          </p:cNvCxnSpPr>
          <p:nvPr/>
        </p:nvCxnSpPr>
        <p:spPr>
          <a:xfrm>
            <a:off x="1777382" y="1204382"/>
            <a:ext cx="1673714" cy="2945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8" y="836711"/>
            <a:ext cx="6512395" cy="10616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03" y="2601248"/>
            <a:ext cx="6531875" cy="2915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Explore in </a:t>
            </a:r>
            <a:r>
              <a:rPr lang="en-US" altLang="ko-KR" sz="1100" b="1" dirty="0" smtClean="0"/>
              <a:t>browser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작업하고 있는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업로드한 파일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파일의 위치를 </a:t>
            </a:r>
            <a:r>
              <a:rPr lang="en-US" altLang="ko-KR" sz="1100" b="1" dirty="0" smtClean="0"/>
              <a:t>browser</a:t>
            </a:r>
            <a:r>
              <a:rPr lang="ko-KR" altLang="en-US" sz="1100" b="1" dirty="0" smtClean="0"/>
              <a:t>에 띄운다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Explore in browser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41444" y="1082397"/>
            <a:ext cx="565849" cy="65496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57396" y="9721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7" y="2884229"/>
            <a:ext cx="6533481" cy="263291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20410" y="2708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368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6" y="1945918"/>
            <a:ext cx="4546776" cy="22000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42" y="4197632"/>
            <a:ext cx="4490051" cy="21238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문서 </a:t>
            </a:r>
            <a:r>
              <a:rPr lang="ko-KR" altLang="en-US" sz="1100" b="1" dirty="0"/>
              <a:t>동기화 창에서 또는 </a:t>
            </a:r>
            <a:r>
              <a:rPr lang="en-US" altLang="ko-KR" sz="1100" b="1" dirty="0"/>
              <a:t>Windows </a:t>
            </a:r>
            <a:r>
              <a:rPr lang="ko-KR" altLang="en-US" sz="1100" b="1" dirty="0"/>
              <a:t>탐색기에서 직접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Office 365 </a:t>
            </a:r>
            <a:r>
              <a:rPr lang="ko-KR" altLang="en-US" sz="1100" b="1" dirty="0"/>
              <a:t>폴더 간에 파일을 공유할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/>
              <a:t>분할 창 문서 동기화 창은 두 폴더의 내용을 동시에 열고 미리 볼 수 있는 </a:t>
            </a:r>
            <a:r>
              <a:rPr lang="ko-KR" altLang="en-US" sz="1100" b="1" dirty="0" smtClean="0"/>
              <a:t>인터페이스입니다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왼쪽 창에서 공유하려는 문서가 포함된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폴더를 </a:t>
            </a:r>
            <a:r>
              <a:rPr lang="ko-KR" altLang="en-US" sz="1100" b="1" dirty="0" smtClean="0"/>
              <a:t>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오른쪽 창에서 대상 </a:t>
            </a:r>
            <a:r>
              <a:rPr lang="en-US" altLang="ko-KR" sz="1100" b="1" dirty="0"/>
              <a:t>Office 365 </a:t>
            </a:r>
            <a:r>
              <a:rPr lang="ko-KR" altLang="en-US" sz="1100" b="1" dirty="0" smtClean="0"/>
              <a:t>폴더 및 폴더 공간을 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할 문서 선택 후        아이콘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파일을 양방향으로 전송할 수 있으므로 문서 동기화 창 어느 </a:t>
            </a:r>
            <a:r>
              <a:rPr lang="ko-KR" altLang="en-US" sz="1100" b="1" dirty="0" err="1" smtClean="0"/>
              <a:t>창에서든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폴더를 열 수 있다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동기화 성공 팝업 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00094" y="2594263"/>
            <a:ext cx="1155358" cy="15517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72051" y="30983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0125" y="3333749"/>
            <a:ext cx="212725" cy="13400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03" y="836712"/>
            <a:ext cx="6608075" cy="9747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8100" y="1064483"/>
            <a:ext cx="319193" cy="48491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36148" y="9073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8487" t="13759" r="16054" b="17433"/>
          <a:stretch/>
        </p:blipFill>
        <p:spPr>
          <a:xfrm>
            <a:off x="9019248" y="3051558"/>
            <a:ext cx="298450" cy="1905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531722" y="24639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1400" y="6146800"/>
            <a:ext cx="1087968" cy="11006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06596" y="59237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56" y="3236707"/>
            <a:ext cx="1453541" cy="14138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3" name="직선 화살표 연결선 22"/>
          <p:cNvCxnSpPr>
            <a:endCxn id="9" idx="0"/>
          </p:cNvCxnSpPr>
          <p:nvPr/>
        </p:nvCxnSpPr>
        <p:spPr>
          <a:xfrm>
            <a:off x="1188720" y="2594263"/>
            <a:ext cx="28307" cy="6424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0256" y="3236707"/>
            <a:ext cx="1468123" cy="141389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87234" y="3067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883" y="2938004"/>
            <a:ext cx="1821751" cy="14411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79464" y="2734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92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0" y="2667859"/>
            <a:ext cx="6511783" cy="20024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0" y="836712"/>
            <a:ext cx="6511783" cy="10679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 smtClean="0"/>
              <a:t>동기화로 파일 이동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(2/2)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4286249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990" y="1618621"/>
            <a:ext cx="862210" cy="26732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00213" y="3397051"/>
            <a:ext cx="1238250" cy="18434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>
            <a:stCxn id="2" idx="2"/>
            <a:endCxn id="3" idx="0"/>
          </p:cNvCxnSpPr>
          <p:nvPr/>
        </p:nvCxnSpPr>
        <p:spPr>
          <a:xfrm>
            <a:off x="3451402" y="1904686"/>
            <a:ext cx="0" cy="763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73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295"/>
            <a:ext cx="6525153" cy="3946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en-US" altLang="ko-KR" sz="1100" b="1" dirty="0" smtClean="0">
                <a:latin typeface="+mn-ea"/>
              </a:rPr>
              <a:t>(Shortcut) </a:t>
            </a:r>
            <a:r>
              <a:rPr lang="ko-KR" altLang="en-US" sz="1100" b="1" dirty="0" smtClean="0">
                <a:latin typeface="+mn-ea"/>
              </a:rPr>
              <a:t>아이콘을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아이콘 바로 밑에 </a:t>
            </a: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화면이 슬라이드 되어 표시됨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최근 조회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로그인 이후 조회한 정보가 표시됨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> 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시스템에서 미리 정의한 클립보드 컬렉션에 저장된 정보가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오른쪽 끝의 마이너스 아이콘을 선택하여 클립보드에서 제거 가능 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사용자가 정의한 컬렉션 리스트가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컬렉션 선택 시 컬렉션에 저장된 정보 목록이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 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바로가기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클릭보드와 컬렉션 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97341" y="1070473"/>
            <a:ext cx="207525" cy="1795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86151" y="93598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1469951"/>
            <a:ext cx="1324897" cy="1129814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</p:cNvCxnSpPr>
          <p:nvPr/>
        </p:nvCxnSpPr>
        <p:spPr>
          <a:xfrm flipH="1">
            <a:off x="3630909" y="2599765"/>
            <a:ext cx="2102704" cy="37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72811" y="1260997"/>
            <a:ext cx="1732056" cy="3588837"/>
          </a:xfrm>
          <a:prstGeom prst="roundRect">
            <a:avLst>
              <a:gd name="adj" fmla="val 1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87456" y="5136708"/>
            <a:ext cx="28490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일시적으로 반복 작업이 필요한  데이터의 쉬운 접근을 제공할 목적으로 사용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: Platform</a:t>
            </a:r>
            <a:r>
              <a:rPr lang="ko-KR" altLang="en-US" sz="1100" b="1" dirty="0" smtClean="0">
                <a:latin typeface="+mn-ea"/>
              </a:rPr>
              <a:t>에서 미리 정의한 컬렉션의 명칭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smtClean="0">
                <a:latin typeface="+mn-ea"/>
              </a:rPr>
              <a:t>사용자가 데이터 종류 및   데이터 </a:t>
            </a:r>
            <a:r>
              <a:rPr lang="ko-KR" altLang="en-US" sz="1100" b="1" dirty="0" err="1" smtClean="0">
                <a:latin typeface="+mn-ea"/>
              </a:rPr>
              <a:t>그룹명을</a:t>
            </a:r>
            <a:r>
              <a:rPr lang="ko-KR" altLang="en-US" sz="1100" b="1" dirty="0" smtClean="0">
                <a:latin typeface="+mn-ea"/>
              </a:rPr>
              <a:t> 지정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28810" y="105557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23291" y="132681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2660328"/>
            <a:ext cx="1324897" cy="889696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3610586"/>
            <a:ext cx="1324897" cy="961413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23291" y="257882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23291" y="354023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11" y="823118"/>
            <a:ext cx="3843240" cy="5246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" y="817025"/>
            <a:ext cx="2567285" cy="525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특정 프로젝트와 관련된 부품 및 문서를 그룹화하기 위해 컬렉션을 생성 및 모든 사용자는 개체를 컬렉션에 저장하고 자신이 사용할 수 있도록 컬렉션을 유지 관리할 수 </a:t>
            </a:r>
            <a:r>
              <a:rPr lang="ko-KR" altLang="en-US" sz="1100" b="1" dirty="0" smtClean="0"/>
              <a:t>있다</a:t>
            </a:r>
            <a:r>
              <a:rPr lang="en-US" altLang="ko-KR" sz="1100" b="1" dirty="0" smtClean="0"/>
              <a:t>.(</a:t>
            </a:r>
            <a:r>
              <a:rPr lang="ko-KR" altLang="en-US" sz="1100" b="1" dirty="0" smtClean="0"/>
              <a:t>작업을 위해 잠시 </a:t>
            </a:r>
            <a:r>
              <a:rPr lang="en-US" altLang="ko-KR" sz="1100" b="1" dirty="0"/>
              <a:t>Collaboration &amp; </a:t>
            </a:r>
            <a:r>
              <a:rPr lang="en-US" altLang="ko-KR" sz="1100" b="1" dirty="0" smtClean="0"/>
              <a:t>Approvals </a:t>
            </a:r>
            <a:r>
              <a:rPr lang="ko-KR" altLang="en-US" sz="1100" b="1" dirty="0" smtClean="0"/>
              <a:t>페이지로 이동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Collaboration &amp; Approvals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3264" y="1424433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862" y="1736677"/>
            <a:ext cx="2459175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69535" y="1212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185" y="2670336"/>
            <a:ext cx="1318569" cy="3894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27754" y="15673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61985" y="2479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8529" y="795245"/>
            <a:ext cx="465781" cy="4619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8742" y="2404433"/>
            <a:ext cx="365176" cy="177657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74803" y="21898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931595" cy="4104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생성 확인 및 컬렉션 클릭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97" y="836712"/>
            <a:ext cx="3482174" cy="25076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7624" y="1411101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9664" y="1460461"/>
            <a:ext cx="1657936" cy="22726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317647" y="292379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66469" y="123155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82784" y="3185294"/>
            <a:ext cx="225646" cy="14239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34516" y="127703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73" y="3880252"/>
            <a:ext cx="5215462" cy="127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1373" y="4747429"/>
            <a:ext cx="5215462" cy="1672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32131" y="455615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292080"/>
            <a:ext cx="4884219" cy="268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7146"/>
            <a:ext cx="6529312" cy="90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기존 항목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클릭 또는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검색</a:t>
            </a:r>
            <a:r>
              <a:rPr lang="ko-KR" altLang="en-US" sz="1100" b="1" dirty="0" smtClean="0"/>
              <a:t>해서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687" y="1267065"/>
            <a:ext cx="208268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5249" y="10884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292080"/>
            <a:ext cx="4884219" cy="2686320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24203" y="4610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46" y="1503336"/>
            <a:ext cx="844987" cy="590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516034"/>
            <a:ext cx="526429" cy="1009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4030" y="1277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9" y="2710843"/>
            <a:ext cx="5439214" cy="974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0738" y="4876800"/>
            <a:ext cx="206375" cy="101600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0" y="2127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9779" y="2710843"/>
            <a:ext cx="5439214" cy="974251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4349" y="2736243"/>
            <a:ext cx="1123539" cy="1009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05936" y="25218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31" y="835837"/>
            <a:ext cx="3162091" cy="24626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3233461" cy="24679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4" y="3644953"/>
            <a:ext cx="3238866" cy="25025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Next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Install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Finish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2614423" y="576116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5380" y="3110153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8291" y="287268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5678" y="3119681"/>
            <a:ext cx="68651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1730" y="5952836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231" y="3644953"/>
            <a:ext cx="4164015" cy="25669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52145" y="5968735"/>
            <a:ext cx="407608" cy="22674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97999" y="579916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5246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(2/5)</a:t>
            </a:r>
            <a:endParaRPr lang="ko-KR" altLang="en-US" sz="2400" b="1" dirty="0"/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325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1960628"/>
            <a:ext cx="6529313" cy="3500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5240"/>
            <a:ext cx="6529313" cy="9581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뒤로가기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개수 증가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634052"/>
            <a:ext cx="1526554" cy="13327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25883" y="14220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6603" y="1177983"/>
            <a:ext cx="144318" cy="1318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82553" y="959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1800" y="2731131"/>
            <a:ext cx="107950" cy="3918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0318" y="25058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" y="840044"/>
            <a:ext cx="5309727" cy="30908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제목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본 컬렉션과 복사된 컬렉션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복사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23574" y="1326729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93388" y="15089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05234" y="2207503"/>
            <a:ext cx="1634916" cy="11659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92714" y="10927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08082" y="20347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02033" y="1675822"/>
            <a:ext cx="779684" cy="1169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42641" y="3789680"/>
            <a:ext cx="223719" cy="1221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73" y="2630348"/>
            <a:ext cx="2847935" cy="1300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16" idx="0"/>
            <a:endCxn id="6" idx="1"/>
          </p:cNvCxnSpPr>
          <p:nvPr/>
        </p:nvCxnSpPr>
        <p:spPr>
          <a:xfrm rot="5400000" flipH="1" flipV="1">
            <a:off x="5153111" y="3182018"/>
            <a:ext cx="509053" cy="7062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07959" y="35389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60772" y="2630348"/>
            <a:ext cx="2847936" cy="1300557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02372" y="24719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794" y="4295931"/>
            <a:ext cx="3361173" cy="1414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93558"/>
            <a:ext cx="3267332" cy="1417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293558"/>
            <a:ext cx="6996287" cy="1417335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277" y="41043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9" idx="1"/>
          </p:cNvCxnSpPr>
          <p:nvPr/>
        </p:nvCxnSpPr>
        <p:spPr>
          <a:xfrm>
            <a:off x="3467012" y="5002226"/>
            <a:ext cx="367782" cy="1186"/>
          </a:xfrm>
          <a:prstGeom prst="bent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" y="1951977"/>
            <a:ext cx="4049287" cy="2858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07"/>
            <a:ext cx="6526706" cy="9618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컬렉션만 체크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컬렉션만 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448" y="97811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67767" y="124427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2928" y="7457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5248" y="1443779"/>
            <a:ext cx="866092" cy="2207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73827" y="4666266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90836" y="443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2255931"/>
            <a:ext cx="4049287" cy="1072128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28001" y="208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" y="4979888"/>
            <a:ext cx="5920385" cy="1227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5755906"/>
            <a:ext cx="5920385" cy="451323"/>
          </a:xfrm>
          <a:prstGeom prst="roundRect">
            <a:avLst>
              <a:gd name="adj" fmla="val 49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6292" y="5588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163153" cy="23634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컬렉션 및 컬렉션의 모든 </a:t>
            </a:r>
            <a:r>
              <a:rPr lang="ko-KR" altLang="en-US" sz="1100" b="1" dirty="0" smtClean="0"/>
              <a:t>항목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컬렉션과 </a:t>
            </a:r>
            <a:r>
              <a:rPr lang="ko-KR" altLang="en-US" sz="1100" b="1" dirty="0"/>
              <a:t>삭제 액세스 권한이 있는 컬렉션의 모든 항목을 </a:t>
            </a:r>
            <a:r>
              <a:rPr lang="ko-KR" altLang="en-US" sz="1100" b="1" dirty="0" smtClean="0"/>
              <a:t>삭제한다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컬렉션 체크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컬렉션에 있는 파일 확인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컬렉션과 컬렉션의 모든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70423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컬렉션과 컬렉션의 모든 항목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8913" y="1653747"/>
            <a:ext cx="231517" cy="1943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83908" y="142055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7729" y="2192997"/>
            <a:ext cx="1455388" cy="1964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30" y="2471382"/>
            <a:ext cx="4038780" cy="25487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9923" y="2471382"/>
            <a:ext cx="4049287" cy="1019186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480793" y="227885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6241" y="4872472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43628" y="462598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03725" y="196122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3548" b="1"/>
          <a:stretch/>
        </p:blipFill>
        <p:spPr>
          <a:xfrm>
            <a:off x="199680" y="4242816"/>
            <a:ext cx="5624998" cy="191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5248656"/>
            <a:ext cx="1912584" cy="906920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55735" y="505612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5" y="836710"/>
            <a:ext cx="3186492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4" y="836711"/>
            <a:ext cx="3162838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 역할에서 </a:t>
            </a:r>
            <a:r>
              <a:rPr lang="en-US" altLang="ko-KR" sz="1100" b="1" dirty="0" smtClean="0"/>
              <a:t>Project Manager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Project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App </a:t>
            </a:r>
            <a:r>
              <a:rPr lang="ko-KR" altLang="en-US" sz="2400" b="1" dirty="0" smtClean="0"/>
              <a:t>선택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571407" y="836361"/>
            <a:ext cx="497714" cy="47015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0059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024" y="2512052"/>
            <a:ext cx="1033879" cy="3258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6481" y="23170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71589" y="1491386"/>
            <a:ext cx="578236" cy="654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85757" y="13238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62" y="859201"/>
            <a:ext cx="2764169" cy="53010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75"/>
          <a:stretch/>
        </p:blipFill>
        <p:spPr>
          <a:xfrm>
            <a:off x="105778" y="836712"/>
            <a:ext cx="3200400" cy="532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Compass</a:t>
            </a:r>
            <a:r>
              <a:rPr lang="ko-KR" altLang="en-US" sz="1100" b="1" dirty="0" smtClean="0"/>
              <a:t>를 클릭해서 검색을 후 사용하는 것보다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앱을 지정해서 경로로 이동하는 것이 편하고 시간이 절약되기 때문에 사용한다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자신이 원하는 앱을 내 앱에서 찾아서 </a:t>
            </a:r>
            <a:r>
              <a:rPr lang="ko-KR" altLang="en-US" sz="1100" b="1" dirty="0" err="1" smtClean="0"/>
              <a:t>즐겨찾는</a:t>
            </a:r>
            <a:r>
              <a:rPr lang="ko-KR" altLang="en-US" sz="1100" b="1" dirty="0" smtClean="0"/>
              <a:t> 앱으로 </a:t>
            </a:r>
            <a:r>
              <a:rPr lang="en-US" altLang="ko-KR" sz="1100" b="1" dirty="0" smtClean="0"/>
              <a:t>Drag &amp; Drop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역할에 있는 항목도 </a:t>
            </a:r>
            <a:r>
              <a:rPr lang="en-US" altLang="ko-KR" sz="1100" b="1" dirty="0" smtClean="0"/>
              <a:t>Drag &amp; Drop</a:t>
            </a:r>
            <a:r>
              <a:rPr lang="ko-KR" altLang="en-US" sz="1100" b="1" dirty="0" smtClean="0"/>
              <a:t>이 가능함</a:t>
            </a:r>
            <a:r>
              <a:rPr lang="en-US" altLang="ko-KR" sz="1100" b="1" dirty="0" smtClean="0"/>
              <a:t>)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즐겨찾는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앱에서 추가된 앱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Compass </a:t>
            </a:r>
            <a:r>
              <a:rPr lang="ko-KR" altLang="en-US" sz="2400" b="1" dirty="0" smtClean="0"/>
              <a:t>내 </a:t>
            </a:r>
            <a:r>
              <a:rPr lang="ko-KR" altLang="en-US" sz="2400" b="1" dirty="0" err="1" smtClean="0"/>
              <a:t>즐겨찾는</a:t>
            </a:r>
            <a:r>
              <a:rPr lang="ko-KR" altLang="en-US" sz="2400" b="1" dirty="0" smtClean="0"/>
              <a:t> 앱 추가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06986" y="850733"/>
            <a:ext cx="547485" cy="51717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349750"/>
            <a:ext cx="3032470" cy="176530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0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600" y="4394934"/>
            <a:ext cx="2548467" cy="1108399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02449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0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0733"/>
            <a:ext cx="6429218" cy="28666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이름 및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시작으로 설정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시작으로 설정되었다는 팝업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대시보드에서 다른 대시보드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대시보드 선택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1016000"/>
            <a:ext cx="114300" cy="1149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" r="1260"/>
          <a:stretch/>
        </p:blipFill>
        <p:spPr>
          <a:xfrm>
            <a:off x="383612" y="1167533"/>
            <a:ext cx="3333255" cy="36628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8" idx="2"/>
            <a:endCxn id="6" idx="1"/>
          </p:cNvCxnSpPr>
          <p:nvPr/>
        </p:nvCxnSpPr>
        <p:spPr>
          <a:xfrm rot="16200000" flipH="1">
            <a:off x="-600910" y="2014450"/>
            <a:ext cx="1868006" cy="10103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71" y="1416964"/>
            <a:ext cx="1239896" cy="2300444"/>
          </a:xfrm>
          <a:prstGeom prst="rect">
            <a:avLst/>
          </a:prstGeom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6972" y="2167467"/>
            <a:ext cx="1239896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364" y="1416964"/>
            <a:ext cx="2571774" cy="167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52877" y="1410964"/>
            <a:ext cx="2584261" cy="173165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24585" y="11807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1135" y="3661885"/>
            <a:ext cx="1371531" cy="27088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92699" y="35034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122" y="1943945"/>
            <a:ext cx="2985294" cy="423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꺾인 연결선 28"/>
          <p:cNvCxnSpPr>
            <a:stCxn id="25" idx="2"/>
            <a:endCxn id="27" idx="1"/>
          </p:cNvCxnSpPr>
          <p:nvPr/>
        </p:nvCxnSpPr>
        <p:spPr>
          <a:xfrm rot="16200000" flipH="1">
            <a:off x="2444399" y="2665268"/>
            <a:ext cx="127225" cy="26622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8726" y="1201605"/>
            <a:ext cx="1112674" cy="14925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512048" y="10249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42296" y="4798794"/>
            <a:ext cx="1371531" cy="327767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94190" y="4636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30675" y="2009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86" y="844863"/>
            <a:ext cx="6442790" cy="340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PLM </a:t>
            </a:r>
            <a:r>
              <a:rPr lang="ko-KR" altLang="en-US" sz="1100" b="1" dirty="0" smtClean="0"/>
              <a:t>사이트를 모두 종료 후 사이트에 다시 </a:t>
            </a:r>
            <a:r>
              <a:rPr lang="ko-KR" altLang="en-US" sz="1100" b="1" dirty="0" err="1" smtClean="0"/>
              <a:t>로그인을</a:t>
            </a:r>
            <a:r>
              <a:rPr lang="ko-KR" altLang="en-US" sz="1100" b="1" dirty="0" smtClean="0"/>
              <a:t> 하자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목록에서 </a:t>
            </a:r>
            <a:r>
              <a:rPr lang="en-US" altLang="ko-KR" sz="1100" b="1" dirty="0" smtClean="0"/>
              <a:t>(1/2)</a:t>
            </a:r>
            <a:r>
              <a:rPr lang="ko-KR" altLang="en-US" sz="1100" b="1" dirty="0" smtClean="0"/>
              <a:t>에서 설정했던 개인 업무 관리 대시보드가 시작으로 설정된 것이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시작으로 설정 취소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시작으로 설정이 되어있는 것 확인 가능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0737" y="1568451"/>
            <a:ext cx="1683095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25432" y="1401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33" y="1005717"/>
            <a:ext cx="1232335" cy="2236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93543" y="1743154"/>
            <a:ext cx="1142660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51272" y="15841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7" y="836712"/>
            <a:ext cx="6451885" cy="33850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를 </a:t>
            </a:r>
            <a:r>
              <a:rPr lang="en-US" altLang="ko-KR" sz="1100" b="1" dirty="0" smtClean="0"/>
              <a:t>Drag &amp; Drop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또는 대시보드 이름 및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즐겨찾기로</a:t>
            </a:r>
            <a:r>
              <a:rPr lang="ko-KR" altLang="en-US" sz="1100" b="1" dirty="0" smtClean="0"/>
              <a:t>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팝업 및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대시보드에서 이동한 것을 알 수 있음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5188" y="2471364"/>
            <a:ext cx="887230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19931" y="22572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7443" y="1357921"/>
            <a:ext cx="536957" cy="11951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09788" y="1100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8" idx="0"/>
          </p:cNvCxnSpPr>
          <p:nvPr/>
        </p:nvCxnSpPr>
        <p:spPr>
          <a:xfrm flipV="1">
            <a:off x="688803" y="1736179"/>
            <a:ext cx="0" cy="7351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7738" y="845178"/>
            <a:ext cx="512050" cy="120551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28476" y="643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6" y="2900029"/>
            <a:ext cx="5447067" cy="31718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28476" y="3653440"/>
            <a:ext cx="2255657" cy="2418468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16712" y="3486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1649" y="3139017"/>
            <a:ext cx="1530351" cy="188383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76971" y="2916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30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836712"/>
            <a:ext cx="6444968" cy="3411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프로젝트는 </a:t>
            </a:r>
            <a:r>
              <a:rPr lang="ko-KR" altLang="en-US" sz="1100" b="1" dirty="0"/>
              <a:t>특정 목표나 목표를 달성하기 위한 </a:t>
            </a:r>
            <a:r>
              <a:rPr lang="ko-KR" altLang="en-US" sz="1100" b="1" dirty="0" smtClean="0"/>
              <a:t>프로세스이다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프로젝트 개념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대시보드 및 프로젝트 가시성 작업을 포함하여 프로젝트를 만들고 작업하는 방법을 </a:t>
            </a:r>
            <a:r>
              <a:rPr lang="ko-KR" altLang="en-US" sz="1100" b="1" dirty="0" smtClean="0"/>
              <a:t>설명한다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0" indent="0" defTabSz="91440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프로젝트 생성 및 삭제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등의 기능을 가지고 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프로젝트 생성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이름을 기입하거나 </a:t>
            </a:r>
            <a:r>
              <a:rPr lang="ko-KR" altLang="en-US" sz="1100" b="1" dirty="0" err="1" smtClean="0"/>
              <a:t>자동이름을</a:t>
            </a:r>
            <a:r>
              <a:rPr lang="ko-KR" altLang="en-US" sz="1100" b="1" dirty="0" smtClean="0"/>
              <a:t> 체크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후 완료 버튼 클릭 시 프로젝트 생성 기능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프로젝트 체크 후 삭제를 클릭할 시 프로젝트 삭제 기능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툴바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Action </a:t>
            </a:r>
            <a:r>
              <a:rPr lang="ko-KR" altLang="en-US" sz="2400" b="1" dirty="0" smtClean="0"/>
              <a:t>메뉴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설명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5421" y="1277420"/>
            <a:ext cx="194420" cy="1280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62631" y="107037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1075" y="1128966"/>
            <a:ext cx="1889919" cy="3119047"/>
          </a:xfrm>
          <a:prstGeom prst="roundRect">
            <a:avLst>
              <a:gd name="adj" fmla="val 29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859"/>
          <a:stretch/>
        </p:blipFill>
        <p:spPr>
          <a:xfrm>
            <a:off x="1061749" y="1422400"/>
            <a:ext cx="964695" cy="18661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4" y="1430796"/>
            <a:ext cx="668496" cy="1403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20054" y="1271699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30713" y="1586193"/>
            <a:ext cx="571087" cy="124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50773" y="1510070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3" y="2482271"/>
            <a:ext cx="376687" cy="1568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42741" y="231084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꺾인 연결선 29"/>
          <p:cNvCxnSpPr>
            <a:stCxn id="20" idx="2"/>
          </p:cNvCxnSpPr>
          <p:nvPr/>
        </p:nvCxnSpPr>
        <p:spPr>
          <a:xfrm rot="16200000" flipH="1">
            <a:off x="2934401" y="192257"/>
            <a:ext cx="338532" cy="33748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511393" y="998057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68923"/>
            <a:ext cx="3597540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0853"/>
            <a:ext cx="3597540" cy="1943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역할 설치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2683" y="3731231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3597540" cy="9486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288815"/>
            <a:ext cx="3506787" cy="22248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32094" y="111205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09" y="1868924"/>
            <a:ext cx="3551696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010" y="4010853"/>
            <a:ext cx="3551696" cy="1924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07006" y="3687949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735" y="5867452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55949" y="5836830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310822" y="349796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124716" y="346066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88828" y="564650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30135" y="560139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6518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(3/5)</a:t>
            </a:r>
            <a:endParaRPr lang="ko-KR" altLang="en-US" sz="2400" b="1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448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86200"/>
            <a:ext cx="6591601" cy="20939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91601" cy="29478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조회 화면의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 활성화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클릭하여 수정모드로 변경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테이블이 수정 모드로 변경되어 표시됨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변경할 항목의 데이터를 수정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 내용을 저장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 시 변경 내용이 초기화되어 변경 전 데이터가 표시됨 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테이블을 조회모드로 변경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테이블에서 데이터 수정하기 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933950"/>
            <a:ext cx="6591601" cy="1046226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7413" y="4312386"/>
            <a:ext cx="195147" cy="1421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8607" y="472505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55544" y="472505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8320" y="4962411"/>
            <a:ext cx="1834230" cy="1522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01022" y="1944314"/>
            <a:ext cx="238541" cy="1914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0861" y="4064000"/>
            <a:ext cx="200299" cy="21821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512714" y="387785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099266" y="411316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13341" y="178669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계층 구조로 데이터를 표시하는 화면에서 전체 데이터를 펼쳐보기 위해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 펼치기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선택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전체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트리구조에서</a:t>
            </a:r>
            <a:r>
              <a:rPr lang="ko-KR" altLang="en-US" sz="2400" b="1" dirty="0" smtClean="0"/>
              <a:t> 데이터 확장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47630" cy="2233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4186" b="40653"/>
          <a:stretch/>
        </p:blipFill>
        <p:spPr>
          <a:xfrm>
            <a:off x="199680" y="3143272"/>
            <a:ext cx="5244388" cy="2840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3177" y="1088001"/>
            <a:ext cx="262395" cy="2408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1864659"/>
            <a:ext cx="2606274" cy="1205955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10059"/>
            <a:ext cx="3779654" cy="1973764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4" idx="2"/>
            <a:endCxn id="15" idx="0"/>
          </p:cNvCxnSpPr>
          <p:nvPr/>
        </p:nvCxnSpPr>
        <p:spPr>
          <a:xfrm>
            <a:off x="1502816" y="3070614"/>
            <a:ext cx="586691" cy="939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820934" y="3851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46797" y="8473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6532813" cy="4022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특정 레벨까지만 펼치는 경우 </a:t>
            </a:r>
            <a:r>
              <a:rPr lang="en-US" altLang="ko-KR" sz="1100" b="1" dirty="0" smtClean="0"/>
              <a:t> [n</a:t>
            </a:r>
            <a:r>
              <a:rPr lang="ko-KR" altLang="en-US" sz="1100" b="1" dirty="0" smtClean="0"/>
              <a:t>개 레벨 펼치기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아이콘을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펼치는 레벨을 선택하고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선택한 레벨까지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/>
              <a:t>트리구조에서</a:t>
            </a:r>
            <a:r>
              <a:rPr lang="ko-KR" altLang="en-US" sz="2400" b="1" dirty="0"/>
              <a:t> 데이터 확장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4" y="2039450"/>
            <a:ext cx="1809750" cy="619125"/>
          </a:xfrm>
          <a:prstGeom prst="rect">
            <a:avLst/>
          </a:prstGeom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4692" y="1080568"/>
            <a:ext cx="317499" cy="2820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03197" y="883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1074" y="2039450"/>
            <a:ext cx="1809750" cy="580983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594165" y="1777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770" y="1892808"/>
            <a:ext cx="2327574" cy="2966003"/>
          </a:xfrm>
          <a:prstGeom prst="roundRect">
            <a:avLst>
              <a:gd name="adj" fmla="val 37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2558" y="17010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1" idx="2"/>
            <a:endCxn id="14" idx="0"/>
          </p:cNvCxnSpPr>
          <p:nvPr/>
        </p:nvCxnSpPr>
        <p:spPr>
          <a:xfrm>
            <a:off x="5293442" y="1362635"/>
            <a:ext cx="232507" cy="676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1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963269"/>
            <a:ext cx="6509831" cy="24215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3167"/>
            <a:ext cx="6505186" cy="1866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다시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로 돌아가기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스케줄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3628" y="841110"/>
            <a:ext cx="676389" cy="14526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26049" y="15160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7583" y="1693477"/>
            <a:ext cx="1266867" cy="987022"/>
          </a:xfrm>
          <a:prstGeom prst="roundRect">
            <a:avLst>
              <a:gd name="adj" fmla="val 766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525" y="3850217"/>
            <a:ext cx="823007" cy="1460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57360" y="6244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68334" y="3691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2727525"/>
            <a:ext cx="6503805" cy="328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우측에 </a:t>
            </a:r>
            <a:r>
              <a:rPr lang="ko-KR" altLang="en-US" sz="1100" b="1" dirty="0" err="1" smtClean="0"/>
              <a:t>바로가기</a:t>
            </a:r>
            <a:r>
              <a:rPr lang="ko-KR" altLang="en-US" sz="1100" b="1" dirty="0" smtClean="0"/>
              <a:t> 창이 열림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 추가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889" y="12994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30723" y="7031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00258" y="1196988"/>
            <a:ext cx="823007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46792" y="9963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27" idx="0"/>
          </p:cNvCxnSpPr>
          <p:nvPr/>
        </p:nvCxnSpPr>
        <p:spPr>
          <a:xfrm>
            <a:off x="3711762" y="1380790"/>
            <a:ext cx="2337305" cy="151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93267" y="2899699"/>
            <a:ext cx="1311599" cy="1710802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64580" y="27443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63411" y="3572933"/>
            <a:ext cx="1150553" cy="39793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15556" y="33282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컬렉션에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컬렉션을 선택하거나 새로운 컬렉션의 이름을 입력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바로가기에서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9953"/>
            <a:ext cx="3827115" cy="2819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83" y="2639953"/>
            <a:ext cx="2632983" cy="32848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451" y="13268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66391" y="743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90044" y="1349390"/>
            <a:ext cx="995839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50616" y="11342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11" idx="0"/>
          </p:cNvCxnSpPr>
          <p:nvPr/>
        </p:nvCxnSpPr>
        <p:spPr>
          <a:xfrm flipH="1">
            <a:off x="2113237" y="1533192"/>
            <a:ext cx="1674727" cy="1106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425695"/>
            <a:ext cx="3827115" cy="146305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-34638" y="42552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8714" y="4049460"/>
            <a:ext cx="2626152" cy="793473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48675" y="3891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3139" y="5300134"/>
            <a:ext cx="253605" cy="141224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83326" y="5105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856" cy="2034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다양한 디스플레이 모드 간에 전환하여 </a:t>
            </a:r>
            <a:r>
              <a:rPr lang="ko-KR" altLang="en-US" sz="1100" b="1" dirty="0" err="1"/>
              <a:t>북마크를</a:t>
            </a:r>
            <a:r>
              <a:rPr lang="ko-KR" altLang="en-US" sz="1100" b="1" dirty="0"/>
              <a:t> 볼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Display Mode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 smtClean="0"/>
              <a:t>테이블 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테이블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섬네일</a:t>
            </a:r>
            <a:r>
              <a:rPr lang="ko-KR" altLang="en-US" sz="1100" dirty="0" smtClean="0"/>
              <a:t>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smtClean="0"/>
              <a:t>그래프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그래프 형식으로 표시</a:t>
            </a:r>
            <a:endParaRPr lang="en-US" altLang="ko-KR" sz="1100" dirty="0" smtClean="0"/>
          </a:p>
          <a:p>
            <a:pPr marL="171450" indent="-171450"/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테이블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</a:t>
            </a: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4. </a:t>
            </a:r>
            <a:r>
              <a:rPr lang="ko-KR" altLang="en-US" sz="1100" b="1" dirty="0" smtClean="0"/>
              <a:t>그래프 형식으로 표시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Display Mode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972112"/>
            <a:ext cx="6591856" cy="15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0916"/>
            <a:ext cx="6591856" cy="1742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9267" y="1002453"/>
            <a:ext cx="330867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25893" y="83347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4951" y="1225253"/>
            <a:ext cx="1303576" cy="5527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280" y="1327384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86" y="2797871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5439" y="453667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요약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err="1"/>
              <a:t>테이블요약</a:t>
            </a:r>
            <a:r>
              <a:rPr lang="en-US" altLang="ko-KR" sz="1100" dirty="0"/>
              <a:t> on/off</a:t>
            </a:r>
            <a:r>
              <a:rPr lang="ko-KR" altLang="en-US" sz="1100" dirty="0"/>
              <a:t> 로 </a:t>
            </a:r>
            <a:r>
              <a:rPr lang="en-US" altLang="ko-KR" sz="1100" dirty="0"/>
              <a:t>column</a:t>
            </a:r>
            <a:r>
              <a:rPr lang="ko-KR" altLang="en-US" sz="1100" dirty="0"/>
              <a:t>의 너비보다 많은 양의 텍스트가 있을 경우 </a:t>
            </a:r>
            <a:r>
              <a:rPr lang="en-US" altLang="ko-KR" sz="1100" dirty="0"/>
              <a:t>…</a:t>
            </a:r>
            <a:r>
              <a:rPr lang="ko-KR" altLang="en-US" sz="1100" dirty="0"/>
              <a:t>으로 표시될 때 클릭하면 전체 텍스트가 출력됨</a:t>
            </a:r>
            <a:r>
              <a:rPr lang="en-US" altLang="ko-KR" sz="1100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아이콘을 다시 클릭하면 원래 형식으로 바뀜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요약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156257"/>
            <a:ext cx="6533636" cy="2695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874" y="1088136"/>
            <a:ext cx="248585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52364" y="87528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3706673"/>
            <a:ext cx="6533636" cy="216143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6058" y="3348980"/>
            <a:ext cx="199610" cy="1775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19899" y="3083177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 flipH="1">
            <a:off x="5651166" y="1310270"/>
            <a:ext cx="1" cy="2396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836713"/>
            <a:ext cx="6557738" cy="3634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기능은 페이지는 선택한 값을 기준으로 목록을 </a:t>
            </a:r>
            <a:r>
              <a:rPr lang="ko-KR" altLang="en-US" sz="1100" b="1" dirty="0" smtClean="0"/>
              <a:t>구체화합니다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좌측 화면에서 원하는 유형을 체크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재설정을 누르면 초기화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체크를 하게 된다면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아이콘이 변경되고 보이는 항목도 달라짐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클릭을 해도 </a:t>
            </a:r>
            <a:r>
              <a:rPr lang="ko-KR" altLang="en-US" sz="1100" b="1" dirty="0" err="1" smtClean="0"/>
              <a:t>필터링은</a:t>
            </a:r>
            <a:r>
              <a:rPr lang="ko-KR" altLang="en-US" sz="1100" b="1" dirty="0" smtClean="0"/>
              <a:t> 지속되며 처음으로 되돌리고 싶다면 재설정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기본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1288220"/>
            <a:ext cx="1488199" cy="302774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438" y="1100264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3822" y="1580598"/>
            <a:ext cx="167778" cy="1474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56040" y="131757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720" y="4332188"/>
            <a:ext cx="499157" cy="141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44546" y="4207954"/>
            <a:ext cx="34848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4604371"/>
            <a:ext cx="6554481" cy="1584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058" y="5492495"/>
            <a:ext cx="1260734" cy="6099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62813" y="5132916"/>
            <a:ext cx="191345" cy="186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3427" y="5679440"/>
            <a:ext cx="4540731" cy="509603"/>
          </a:xfrm>
          <a:prstGeom prst="roundRect">
            <a:avLst>
              <a:gd name="adj" fmla="val 530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437" y="441641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39450" cy="33284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방법이다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다중 선택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 시 옆 필터 아이콘에 네모 칸이 생성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996696"/>
            <a:ext cx="458787" cy="177088"/>
          </a:xfrm>
          <a:prstGeom prst="roundRect">
            <a:avLst>
              <a:gd name="adj" fmla="val 3947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884" y="8078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727" y="1280296"/>
            <a:ext cx="181567" cy="14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72110" y="10318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312537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312537"/>
            <a:ext cx="1583401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2884" y="41257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31741"/>
            <a:ext cx="6508792" cy="45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08556" cy="8487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파워포인트를 열어서 </a:t>
            </a: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생긴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Web</a:t>
            </a:r>
            <a:r>
              <a:rPr lang="ko-KR" altLang="en-US" sz="1100" b="1" dirty="0" smtClean="0"/>
              <a:t>으로 가서 </a:t>
            </a:r>
            <a:r>
              <a:rPr lang="en-US" altLang="ko-KR" sz="1100" b="1" dirty="0" smtClean="0"/>
              <a:t>“Collaboration for Microsoft”</a:t>
            </a:r>
            <a:r>
              <a:rPr lang="ko-KR" altLang="en-US" sz="1100" b="1" dirty="0" smtClean="0"/>
              <a:t>를 클릭하라는 문구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045749"/>
            <a:ext cx="5753575" cy="16037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93230" y="849838"/>
            <a:ext cx="661838" cy="14922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88924" y="63645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06589" y="1023416"/>
            <a:ext cx="267261" cy="414860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43771" y="184304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64236" y="80626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(4/5)</a:t>
            </a:r>
            <a:endParaRPr lang="ko-KR" altLang="en-US" sz="2400" b="1" dirty="0"/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09353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AutoNum type="arabicPeriod" startAt="4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 클릭 시 아이콘이 변경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선택한 필터에 적용된 데이터만 출력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닫기 버튼을 눌러도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기능은 지속되며 재설정을 클릭해야 초기화가 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56105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80744" y="865249"/>
            <a:ext cx="363389" cy="1418720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97735" y="697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1925"/>
            <a:ext cx="6539450" cy="3318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4133" y="3481449"/>
            <a:ext cx="4402667" cy="37088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2" y="856105"/>
            <a:ext cx="2327057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70432" y="856105"/>
            <a:ext cx="2327057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651000" y="984257"/>
            <a:ext cx="2294467" cy="124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893150" y="3286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81" y="5811520"/>
            <a:ext cx="238760" cy="122162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7943" y="55558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31111"/>
            <a:ext cx="6502791" cy="2222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사용자가 원하는 기준을 선택해 그것에 해당하는 기준으로 </a:t>
            </a:r>
            <a:r>
              <a:rPr lang="ko-KR" altLang="en-US" sz="1100" b="1" dirty="0"/>
              <a:t>새로운 행을 </a:t>
            </a:r>
            <a:r>
              <a:rPr lang="ko-KR" altLang="en-US" sz="1100" b="1" dirty="0" smtClean="0"/>
              <a:t>사용자에게 보여줌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클릭해 행 그룹 만들기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2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3</a:t>
            </a:r>
            <a:r>
              <a:rPr lang="ko-KR" altLang="en-US" sz="1100" b="1" dirty="0" smtClean="0"/>
              <a:t>단계 그룹 기준에서 자신이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적용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해당 항목 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유형</a:t>
            </a:r>
            <a:r>
              <a:rPr lang="en-US" altLang="ko-KR" sz="1100" b="1" dirty="0" smtClean="0"/>
              <a:t>, ID</a:t>
            </a:r>
            <a:r>
              <a:rPr lang="ko-KR" altLang="en-US" sz="1100" b="1" dirty="0" smtClean="0"/>
              <a:t>순으로 행 그룹이 만들어짐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취소를 누르면 원래대로 돌아감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다음 로그인 시에도 데이터가 남아있기 때문에 초기화를 하려면 취소를 클릭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한번 더 클릭해 비활성화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행 그룹 만들기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376708"/>
            <a:ext cx="6502791" cy="27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0836" y="1042115"/>
            <a:ext cx="232365" cy="2309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61227" y="83946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693033" y="148343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타원 16"/>
          <p:cNvSpPr/>
          <p:nvPr/>
        </p:nvSpPr>
        <p:spPr>
          <a:xfrm>
            <a:off x="-12320" y="118659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3026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38780" y="1279365"/>
            <a:ext cx="281632" cy="1969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4129" y="10208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2406" y="3697716"/>
            <a:ext cx="6510062" cy="2425366"/>
          </a:xfrm>
          <a:prstGeom prst="roundRect">
            <a:avLst>
              <a:gd name="adj" fmla="val 34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30240" y="352093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5143" y="3689403"/>
            <a:ext cx="238207" cy="14217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97466" y="354120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69824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11429" y="1318393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6533" y="3505200"/>
            <a:ext cx="181033" cy="1883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64890" y="355682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2164263" y="148118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3645927" y="1481727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85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036662"/>
            <a:ext cx="325675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9" y="3036663"/>
            <a:ext cx="327340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597951" cy="207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비교할 속성 클릭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후 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보고서가 보이고 완료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53" y="3036662"/>
            <a:ext cx="2946084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9172" y="1070511"/>
            <a:ext cx="263561" cy="227005"/>
          </a:xfrm>
          <a:prstGeom prst="roundRect">
            <a:avLst>
              <a:gd name="adj" fmla="val 54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3510" y="1871763"/>
            <a:ext cx="151659" cy="4599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20285" y="82244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9924" y="164265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19173" y="1333950"/>
            <a:ext cx="1201667" cy="2121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93506" y="112776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0871" y="5152817"/>
            <a:ext cx="218569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79569" y="488763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592" y="5152817"/>
            <a:ext cx="204175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2369" y="489372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76491" y="5132767"/>
            <a:ext cx="224886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42497" y="487544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" y="836712"/>
            <a:ext cx="6479984" cy="2112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내보내기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엑셀 파일로 다운로드가 되며 </a:t>
            </a:r>
            <a:r>
              <a:rPr lang="ko-KR" altLang="en-US" sz="1100" b="1" dirty="0" smtClean="0"/>
              <a:t>다운로드 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엑셀로 된 파일을 열어서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63" y="1874076"/>
            <a:ext cx="2438400" cy="1495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꺾인 연결선 24"/>
          <p:cNvCxnSpPr>
            <a:stCxn id="18" idx="2"/>
            <a:endCxn id="29" idx="0"/>
          </p:cNvCxnSpPr>
          <p:nvPr/>
        </p:nvCxnSpPr>
        <p:spPr>
          <a:xfrm rot="5400000">
            <a:off x="2839082" y="3065955"/>
            <a:ext cx="1263683" cy="142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8" y="3698507"/>
            <a:ext cx="6553210" cy="200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394450"/>
            <a:ext cx="229521" cy="1663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2338" y="117527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852584"/>
            <a:ext cx="539400" cy="1828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03412" y="166209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03566" y="2123331"/>
            <a:ext cx="2336133" cy="3114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51315" y="194909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08" y="3698507"/>
            <a:ext cx="6553210" cy="2003645"/>
          </a:xfrm>
          <a:prstGeom prst="roundRect">
            <a:avLst>
              <a:gd name="adj" fmla="val 363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31970" y="350368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16" idx="2"/>
            <a:endCxn id="9" idx="3"/>
          </p:cNvCxnSpPr>
          <p:nvPr/>
        </p:nvCxnSpPr>
        <p:spPr>
          <a:xfrm rot="5400000">
            <a:off x="5024849" y="1719078"/>
            <a:ext cx="586326" cy="12190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075" cy="20872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145055"/>
            <a:ext cx="6591075" cy="26249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4567" y="1068894"/>
            <a:ext cx="247375" cy="2198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18214" y="9045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5566" y="1734943"/>
            <a:ext cx="1006634" cy="1626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99060" y="15765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133092"/>
            <a:ext cx="6591075" cy="2636906"/>
          </a:xfrm>
          <a:prstGeom prst="roundRect">
            <a:avLst>
              <a:gd name="adj" fmla="val 179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02508" y="29806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2791" cy="4263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 정의 옆 </a:t>
            </a:r>
            <a:r>
              <a:rPr lang="en-US" altLang="ko-KR" sz="1100" b="1" dirty="0" smtClean="0"/>
              <a:t>Down 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새 테이블 뷰 생성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64809" y="76374"/>
            <a:ext cx="331168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6495" y="1113442"/>
            <a:ext cx="247375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52153" y="9354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4783" y="3798155"/>
            <a:ext cx="1079479" cy="2410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257" y="36237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15456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설정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 가능한 열에서 원하는 항목을 선택해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원하지 않는 기능이라면 클릭 후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만약 모든 항목을 제거하기 위한다면     버튼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선택한 열의 너비를 원하는 대로 조정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값을 입력하지 않으면 열의 기본 너비가 적용이 된다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정렬 기준으로 자신이 원하는 정렬 기준으로 표시 가능 열에 있는 항목 선택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우측에 오름차순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내림차순도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버튼 클릭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41" y="1614824"/>
            <a:ext cx="190739" cy="180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73" y="1778328"/>
            <a:ext cx="192051" cy="206824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67729" y="1822828"/>
            <a:ext cx="2403714" cy="1457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47388" y="1625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8995" y="2289395"/>
            <a:ext cx="169885" cy="17034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25536" y="2000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6803" y="2505994"/>
            <a:ext cx="200365" cy="41927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37112" y="25496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8421" y="4326838"/>
            <a:ext cx="2109299" cy="1822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68464" y="41364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2733" y="4527895"/>
            <a:ext cx="2277012" cy="1077378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26864" y="4510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96173" y="6228132"/>
            <a:ext cx="390163" cy="2056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37080" y="6043609"/>
            <a:ext cx="31680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48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/>
              <a:t>Down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26234" y="86117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2954458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93505" y="278590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5456395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표시 가능 열에 있는 항목의 순서 변경 위해 표시 가능 열 항목 클릭 후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번의 화살표 표시 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완료 버튼 클릭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200" b="1" dirty="0" smtClean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8138" y="2092322"/>
            <a:ext cx="1837353" cy="2205358"/>
          </a:xfrm>
          <a:prstGeom prst="roundRect">
            <a:avLst>
              <a:gd name="adj" fmla="val 12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436" y="2301481"/>
            <a:ext cx="167564" cy="4172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07445" y="213523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0272" y="6198843"/>
            <a:ext cx="346220" cy="2219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19552" y="600852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7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79594"/>
            <a:ext cx="6533634" cy="22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200" b="1" dirty="0" smtClean="0"/>
              <a:t>테이블 뷰 수정 비교 사진</a:t>
            </a:r>
            <a:endParaRPr lang="en-US" altLang="ko-KR" sz="12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수정</a:t>
            </a:r>
            <a:endParaRPr lang="en-US" altLang="ko-KR" sz="2400" b="1" dirty="0" smtClean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>
            <a:stCxn id="10" idx="2"/>
            <a:endCxn id="2" idx="0"/>
          </p:cNvCxnSpPr>
          <p:nvPr/>
        </p:nvCxnSpPr>
        <p:spPr>
          <a:xfrm>
            <a:off x="3466497" y="2935224"/>
            <a:ext cx="0" cy="24437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1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Collaboration for Microsoft</a:t>
            </a:r>
            <a:r>
              <a:rPr lang="en-US" altLang="ko-KR" sz="1100" b="1" dirty="0" smtClean="0"/>
              <a:t>”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탐색기가 열리며 </a:t>
            </a:r>
            <a:r>
              <a:rPr lang="en-US" altLang="ko-KR" sz="1100" b="1" dirty="0" smtClean="0"/>
              <a:t>“Welcome to ~”</a:t>
            </a:r>
            <a:r>
              <a:rPr lang="ko-KR" altLang="en-US" sz="1100" b="1" dirty="0" smtClean="0"/>
              <a:t>파일들이 다운로드 완료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(5/5)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타원 14"/>
          <p:cNvSpPr/>
          <p:nvPr/>
        </p:nvSpPr>
        <p:spPr>
          <a:xfrm>
            <a:off x="491397" y="705774"/>
            <a:ext cx="595312" cy="5623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5879" y="55297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0770" y="1735776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81907" y="128336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09883" y="4325693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899" y="2122674"/>
            <a:ext cx="3168650" cy="2108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897" y="4442915"/>
            <a:ext cx="6048724" cy="849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8005" y="2727842"/>
            <a:ext cx="2111562" cy="1463158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0968" y="25909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9129" y="4466742"/>
            <a:ext cx="1169204" cy="77130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19934" y="43260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8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4625" cy="3914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Down Drop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540" y="1061209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02700" y="85537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7685" y="4081151"/>
            <a:ext cx="1476620" cy="6703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56942" y="390691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4283" cy="3865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Down Drop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70681" y="1032814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25697" y="83612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92940" y="4002909"/>
            <a:ext cx="1511022" cy="6750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31369" y="382867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8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/>
              <a:t>Down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82903" y="833686"/>
            <a:ext cx="34848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3301930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66014" y="31058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3887914"/>
            <a:ext cx="2801403" cy="115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6486" y="3895069"/>
            <a:ext cx="2801403" cy="115013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8779" y="4766019"/>
            <a:ext cx="438151" cy="23355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10697" y="45763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202" y="2967666"/>
            <a:ext cx="1467724" cy="327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3075" y="5788152"/>
            <a:ext cx="1477235" cy="45181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stCxn id="19" idx="2"/>
            <a:endCxn id="23" idx="1"/>
          </p:cNvCxnSpPr>
          <p:nvPr/>
        </p:nvCxnSpPr>
        <p:spPr>
          <a:xfrm rot="16200000" flipH="1">
            <a:off x="2438220" y="4899205"/>
            <a:ext cx="1014490" cy="12152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1169" cy="34664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" y="3341609"/>
            <a:ext cx="4524411" cy="19501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협업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회의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회의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이름이라고 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회의 확인 및 회의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1689138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1983" y="14992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1479973"/>
            <a:ext cx="207434" cy="1015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37451" y="121392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5120" y="1125712"/>
            <a:ext cx="1363514" cy="300432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4270" y="417745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57167" y="9977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31053" y="130913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215" y="1578872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95348" y="39516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4228764"/>
            <a:ext cx="1003639" cy="142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8273" y="40104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22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회의를 </a:t>
            </a:r>
            <a:r>
              <a:rPr lang="ko-KR" altLang="en-US" sz="1100" b="1" dirty="0"/>
              <a:t>생성할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미팅을 예약하면 귀하가 미팅 호스트가 </a:t>
            </a:r>
            <a:r>
              <a:rPr lang="ko-KR" altLang="en-US" sz="1100" b="1" dirty="0" smtClean="0"/>
              <a:t>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 : </a:t>
            </a:r>
            <a:r>
              <a:rPr lang="ko-KR" altLang="en-US" sz="1100" dirty="0" smtClean="0"/>
              <a:t>회의 </a:t>
            </a:r>
            <a:r>
              <a:rPr lang="ko-KR" altLang="en-US" sz="1100" dirty="0"/>
              <a:t>또는 안건 항목이 지속되도록 예정된 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이다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첨부 파일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회의에 문서를 첨부할 수 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참석자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회의에 참석자로 추가된 사람들이 나열됩니다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회의 작성자는 참석자를 추가하고 제거할 수 있습니다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결정 항목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시스템의 모든 결정 또는 귀하가 소유한 결정만 나열된다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목록의 결정에 대해 관련 요구 사항에 대한 속성 및 세부 정보를 보도록 선택할 수 있습니다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ko-KR" altLang="en-US" sz="1100" dirty="0"/>
              <a:t>특정 개체와 관련된 결정을 나열할 수도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</a:t>
            </a:r>
            <a:r>
              <a:rPr lang="en-US" altLang="ko-KR" sz="2400" b="1" dirty="0" smtClean="0"/>
              <a:t> Page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140" y="1756663"/>
            <a:ext cx="940638" cy="694437"/>
          </a:xfrm>
          <a:prstGeom prst="roundRect">
            <a:avLst>
              <a:gd name="adj" fmla="val 39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05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및 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란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주제에는 </a:t>
            </a:r>
            <a:r>
              <a:rPr lang="en-US" altLang="ko-KR" sz="1100" b="1" dirty="0" smtClean="0"/>
              <a:t>01- </a:t>
            </a:r>
            <a:r>
              <a:rPr lang="ko-KR" altLang="en-US" sz="1100" b="1" dirty="0" smtClean="0"/>
              <a:t>같은 앞에 숫자를 붙이는 형식으로 주제 지정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772" y="176792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1355" y="1558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34483" y="1594247"/>
            <a:ext cx="202906" cy="1640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34570" y="13575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21" y="2000412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5338" y="2913722"/>
            <a:ext cx="2433872" cy="94834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37515" y="27232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95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항목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주제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47" y="158151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0933" y="141746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28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16" y="2266760"/>
            <a:ext cx="5119200" cy="410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1977999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6578" y="1741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5716" y="2642463"/>
            <a:ext cx="1624838" cy="16741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89087" y="24360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3333" y="3803094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931" y="3627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756" y="6175424"/>
            <a:ext cx="392845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0350" y="59964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70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11600" cy="334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책임자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책임자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(3/4)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2189666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9988" y="19272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0" y="2405157"/>
            <a:ext cx="4969320" cy="398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4807" y="3454030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64154" y="331229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08133" y="6217501"/>
            <a:ext cx="364702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05996" y="598184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56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020948" cy="3608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확인</a:t>
            </a:r>
            <a:endParaRPr lang="en-US" altLang="ko-KR" sz="11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8" t="1658" r="1"/>
          <a:stretch/>
        </p:blipFill>
        <p:spPr>
          <a:xfrm>
            <a:off x="192505" y="4677878"/>
            <a:ext cx="7376695" cy="1586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(4/4)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77855" y="4240943"/>
            <a:ext cx="321287" cy="18712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617575" y="401740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9479" y="6011332"/>
            <a:ext cx="1240675" cy="16086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35913" y="583709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13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2919" cy="3428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의제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삭제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1748" y="1991507"/>
            <a:ext cx="1123952" cy="18654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91589" y="17833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3" y="1587500"/>
            <a:ext cx="164928" cy="1672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85631" y="13481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29" y="1836286"/>
            <a:ext cx="2509044" cy="1054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2626254"/>
            <a:ext cx="412750" cy="261032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51835" y="241490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73" y="3036974"/>
            <a:ext cx="6278841" cy="3290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2" y="3046089"/>
            <a:ext cx="6278841" cy="328104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71886" y="29048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6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33800" cy="1447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설치 이후 </a:t>
            </a:r>
            <a:r>
              <a:rPr lang="en-US" altLang="ko-KR" sz="1100" b="1" dirty="0" smtClean="0"/>
              <a:t>Error</a:t>
            </a:r>
            <a:r>
              <a:rPr lang="ko-KR" altLang="en-US" sz="1100" b="1" dirty="0" smtClean="0"/>
              <a:t>가 발생할 시 컴퓨터를 재부팅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또한 컴퓨터마다 설정이 달라 설치 완료 시 </a:t>
            </a:r>
            <a:r>
              <a:rPr lang="en-US" altLang="ko-KR" sz="1100" b="1" dirty="0" smtClean="0"/>
              <a:t>6p</a:t>
            </a:r>
            <a:r>
              <a:rPr lang="ko-KR" altLang="en-US" sz="1100" b="1" dirty="0" smtClean="0"/>
              <a:t>의 </a:t>
            </a:r>
            <a:r>
              <a:rPr lang="en-US" altLang="ko-KR" sz="1100" b="1" dirty="0" smtClean="0"/>
              <a:t>6</a:t>
            </a:r>
            <a:r>
              <a:rPr lang="ko-KR" altLang="en-US" sz="1100" b="1" dirty="0" smtClean="0"/>
              <a:t>번처럼 뜨지 않고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문서가 이렇게 뜰 수도 있음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에러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6713"/>
            <a:ext cx="3733800" cy="1447800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59240" y="662472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505074"/>
            <a:ext cx="6072231" cy="1939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505073"/>
            <a:ext cx="6072231" cy="1939926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97671" y="2330834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3676" cy="30015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란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 란에는 자동 이름을 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(1/3)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3401" y="1769532"/>
            <a:ext cx="432833" cy="1270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3093" y="156785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2" y="1480730"/>
            <a:ext cx="178846" cy="15433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72410" y="125274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2" y="1833032"/>
            <a:ext cx="5615586" cy="40124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3" y="2959949"/>
            <a:ext cx="5615586" cy="166980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19266" y="278570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5717" y="5628189"/>
            <a:ext cx="364066" cy="19899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48931" y="540027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77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1" y="834596"/>
            <a:ext cx="5283994" cy="3096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(2/3)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35" y="1873009"/>
            <a:ext cx="357429" cy="11123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7435" y="162347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0968" y="2087033"/>
            <a:ext cx="387432" cy="11853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83990" y="184733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59" y="2634537"/>
            <a:ext cx="5018406" cy="34360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7029" y="5860655"/>
            <a:ext cx="339725" cy="19690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53525" y="562802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88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업로드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4535" y="1891775"/>
            <a:ext cx="1179098" cy="13371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14352" y="165893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(3/3)</a:t>
            </a:r>
            <a:endParaRPr lang="ko-KR" altLang="en-US" sz="2400" b="1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01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85401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첨부 파일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삭제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6933" y="2094975"/>
            <a:ext cx="1600200" cy="229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12892" y="190438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삭제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6899" y="1554311"/>
            <a:ext cx="218102" cy="2121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67499" y="135521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2" y="2714298"/>
            <a:ext cx="6366595" cy="3336149"/>
          </a:xfrm>
          <a:prstGeom prst="rect">
            <a:avLst/>
          </a:prstGeom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8331" y="2736047"/>
            <a:ext cx="6366595" cy="3314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02595" y="254005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13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콘텐츠 추가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ko-KR" altLang="en-US" sz="1100" b="1" dirty="0" err="1" smtClean="0"/>
              <a:t>콘첸츠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750" y="1510366"/>
            <a:ext cx="134600" cy="1258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19719" y="126812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4" idx="2"/>
          </p:cNvCxnSpPr>
          <p:nvPr/>
        </p:nvCxnSpPr>
        <p:spPr>
          <a:xfrm rot="16200000" flipH="1">
            <a:off x="519454" y="2579778"/>
            <a:ext cx="2096823" cy="2096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1" y="2048017"/>
            <a:ext cx="5062827" cy="40752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17497" y="5930100"/>
            <a:ext cx="372423" cy="1836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48160" y="570439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170" y="4616961"/>
            <a:ext cx="2380963" cy="36720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80398" y="446160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6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39967" cy="304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066" y="1891204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63755" y="165754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01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885" cy="3024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 </a:t>
            </a:r>
            <a:r>
              <a:rPr lang="ko-KR" altLang="en-US" sz="2400" b="1" dirty="0"/>
              <a:t>파일 및 </a:t>
            </a:r>
            <a:r>
              <a:rPr lang="ko-KR" altLang="en-US" sz="2400" b="1" dirty="0" err="1"/>
              <a:t>북마크</a:t>
            </a:r>
            <a:r>
              <a:rPr lang="ko-KR" altLang="en-US" sz="2400" b="1" dirty="0"/>
              <a:t> 루트 콘텐츠 삭제</a:t>
            </a: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937" y="2025958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77787" y="185171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606" y="1491727"/>
            <a:ext cx="191194" cy="186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88872" y="127963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5" y="2517448"/>
            <a:ext cx="6042313" cy="2810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12" idx="2"/>
          </p:cNvCxnSpPr>
          <p:nvPr/>
        </p:nvCxnSpPr>
        <p:spPr>
          <a:xfrm>
            <a:off x="2860466" y="2165684"/>
            <a:ext cx="0" cy="13090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30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6515" cy="3022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추가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검색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참석자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401" y="1936454"/>
            <a:ext cx="428484" cy="13009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15968" y="169634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4384" y="1494367"/>
            <a:ext cx="158750" cy="152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40428" y="123942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9" y="1996776"/>
            <a:ext cx="5302292" cy="4267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3767" y="2391833"/>
            <a:ext cx="1663700" cy="157311"/>
          </a:xfrm>
          <a:prstGeom prst="roundRect">
            <a:avLst>
              <a:gd name="adj" fmla="val 178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76707" y="216533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9700" y="3158067"/>
            <a:ext cx="2498156" cy="38403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01376" y="295801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349" y="6064249"/>
            <a:ext cx="400051" cy="18254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17666" y="58503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435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32" cy="30154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확인 및 삭제할 참석자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4909" y="2016654"/>
            <a:ext cx="4578774" cy="13917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09811" y="17895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1954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19299" y="124247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9" y="2459266"/>
            <a:ext cx="7795419" cy="36262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3471333" y="2155825"/>
            <a:ext cx="2963" cy="1544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85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96" cy="3015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이름란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자동 이름 체크해도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529" y="2067905"/>
            <a:ext cx="407021" cy="1545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5853" y="184005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6006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36418" y="124247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9" y="1980670"/>
            <a:ext cx="5605286" cy="3985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2940" y="3344333"/>
            <a:ext cx="2459900" cy="21484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03761" y="313351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5068" y="5734208"/>
            <a:ext cx="369357" cy="206058"/>
          </a:xfrm>
          <a:prstGeom prst="roundRect">
            <a:avLst>
              <a:gd name="adj" fmla="val 1482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36649" y="551095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20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Collaboration for Microsoft</a:t>
            </a:r>
            <a:r>
              <a:rPr lang="ko-KR" altLang="en-US" sz="1100" b="1" dirty="0" smtClean="0"/>
              <a:t>가 미리 설치가 되어 있거나 버전이 바뀌면 </a:t>
            </a:r>
            <a:r>
              <a:rPr lang="en-US" altLang="ko-KR" sz="1100" b="1" dirty="0" smtClean="0"/>
              <a:t>Launcher </a:t>
            </a:r>
            <a:r>
              <a:rPr lang="ko-KR" altLang="en-US" sz="1100" b="1" dirty="0" smtClean="0"/>
              <a:t>업데이트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“micro”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“Collaboration for Microsoft”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지금 업데이트 시작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Always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버튼이 활성화가 되면 계속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2656059" cy="52138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471966" y="848158"/>
            <a:ext cx="423886" cy="44045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2372" y="7265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6360" y="1481666"/>
            <a:ext cx="214140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284" y="2973774"/>
            <a:ext cx="2531215" cy="4361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73880" y="1258377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68023" y="28129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101" y="1801289"/>
            <a:ext cx="2531215" cy="21808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08771" y="1639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52" y="3913828"/>
            <a:ext cx="4739035" cy="2136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7" y="4158185"/>
            <a:ext cx="3187230" cy="1598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4704" y="4732990"/>
            <a:ext cx="4114800" cy="3048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630329" y="457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6538" y="5528109"/>
            <a:ext cx="601799" cy="1736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539699" y="53222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800797" y="5770139"/>
            <a:ext cx="491657" cy="229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166125" y="55853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649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64200"/>
            <a:ext cx="6509298" cy="15640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1"/>
            <a:ext cx="6517545" cy="33643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      </a:t>
            </a:r>
            <a:r>
              <a:rPr lang="ko-KR" altLang="en-US" sz="1100" b="1" dirty="0" smtClean="0"/>
              <a:t>아이콘은 제거하더라도 데이터베이스 에서는 삭제되지 않는다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/>
              <a:t>**      </a:t>
            </a:r>
            <a:r>
              <a:rPr lang="ko-KR" altLang="en-US" sz="1100" b="1" dirty="0" smtClean="0"/>
              <a:t>아이콘은 업무 개체만 </a:t>
            </a:r>
            <a:r>
              <a:rPr lang="en-US" altLang="ko-KR" sz="1100" b="1" dirty="0" err="1" smtClean="0"/>
              <a:t>DesignSync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서버에서 삭제되며 파일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폴더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모듈은 삭제되지 않는다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생성 확인 및 삭제할 결정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4685" y="2012194"/>
            <a:ext cx="1011287" cy="12929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074" y="1574800"/>
            <a:ext cx="190727" cy="18097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294480" y="129997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43" y="836712"/>
            <a:ext cx="212991" cy="2129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43" y="1211374"/>
            <a:ext cx="215107" cy="200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95" y="1952942"/>
            <a:ext cx="2926572" cy="1833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123544" y="1799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62450" y="3425825"/>
            <a:ext cx="463551" cy="292100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61385" y="323233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64200"/>
            <a:ext cx="6517545" cy="155147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08033" y="426031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23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58418" cy="3340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회의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제거된 회의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제거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4536" y="2050031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36936" y="180379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7493" y="130686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550" y="1582047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22395"/>
            <a:ext cx="6558418" cy="137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2395"/>
            <a:ext cx="6558418" cy="1375403"/>
          </a:xfrm>
          <a:prstGeom prst="roundRect">
            <a:avLst>
              <a:gd name="adj" fmla="val 4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110" y="424815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1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0256" cy="33288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프로그램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9" y="1684443"/>
            <a:ext cx="690007" cy="107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91237" y="142520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79" y="1566528"/>
            <a:ext cx="154751" cy="1360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33964" y="132757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47" y="1518173"/>
            <a:ext cx="2564591" cy="12223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1575" y="2446338"/>
            <a:ext cx="412750" cy="269874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50085" y="224776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57" y="2806297"/>
            <a:ext cx="6568956" cy="34846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1457" y="2806297"/>
            <a:ext cx="6568956" cy="3484626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558810" y="263205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03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2614190" cy="5162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>
                <a:sym typeface="Wingdings" panose="05000000000000000000" pitchFamily="2" charset="2"/>
              </a:rPr>
              <a:t>* IP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Classification Editor</a:t>
            </a:r>
            <a:r>
              <a:rPr lang="ko-KR" altLang="en-US" sz="1100" b="1" dirty="0">
                <a:sym typeface="Wingdings" panose="05000000000000000000" pitchFamily="2" charset="2"/>
              </a:rPr>
              <a:t>는 공동 작업 환경에서 라이브러리와 클래스를 관리하는 효율적인 방법을 제공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“Classification 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화면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</a:t>
            </a:r>
            <a:r>
              <a:rPr lang="en-US" altLang="ko-KR" sz="2400" b="1" dirty="0" smtClean="0"/>
              <a:t>Widget </a:t>
            </a:r>
            <a:r>
              <a:rPr lang="ko-KR" altLang="en-US" sz="2400" b="1" dirty="0" smtClean="0"/>
              <a:t>선택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456871" y="819517"/>
            <a:ext cx="452467" cy="4274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7923" y="626409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4433" y="1415205"/>
            <a:ext cx="240229" cy="2134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87955" y="1518389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972" y="2845227"/>
            <a:ext cx="1300070" cy="4990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031" y="1733002"/>
            <a:ext cx="740809" cy="24210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9014" y="2680081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5387" y="1108402"/>
            <a:ext cx="171451" cy="13968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27224" y="1415205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70854" y="786997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66" y="2929246"/>
            <a:ext cx="6453982" cy="3085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1167" y="2929246"/>
            <a:ext cx="6453982" cy="308591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766207" y="2728438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" y="5203229"/>
            <a:ext cx="6588042" cy="9605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839989"/>
            <a:ext cx="6588041" cy="3174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제목 지정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엔터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바뀌었다는 팝업 및 이름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생성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3738" y="1122362"/>
            <a:ext cx="126118" cy="11902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482203" y="894186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9118" y="5199950"/>
            <a:ext cx="1234321" cy="9638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1980" y="5344411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8" y="4087236"/>
            <a:ext cx="6588041" cy="9609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784" y="4424349"/>
            <a:ext cx="1260508" cy="28240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290628" y="4221689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5397" y="5588000"/>
            <a:ext cx="687253" cy="18415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41901" y="5041132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9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찾아보기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39075" y="1436731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28253" y="1097339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1328" y="1729169"/>
            <a:ext cx="5251497" cy="156639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48179" y="1399977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544" y="1866118"/>
            <a:ext cx="2318410" cy="6948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6578" y="1846025"/>
            <a:ext cx="2314375" cy="7213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9951" y="1633707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1" y="2623421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78280" y="3488508"/>
            <a:ext cx="5251497" cy="156639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55422" y="3182924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9059" y="3205214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038237" y="2865822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1" y="4006766"/>
            <a:ext cx="2695448" cy="8644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3432" y="4282347"/>
            <a:ext cx="490728" cy="19666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31" y="3716983"/>
            <a:ext cx="3918920" cy="25949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타원 27"/>
          <p:cNvSpPr/>
          <p:nvPr/>
        </p:nvSpPr>
        <p:spPr>
          <a:xfrm>
            <a:off x="2643709" y="4014313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1439" y="6155802"/>
            <a:ext cx="435273" cy="11963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3800" y="4521200"/>
            <a:ext cx="1423680" cy="102958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38319" y="587802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090092" y="420463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8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검증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및 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성공 팝업 및 추가된 라이브러리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8" y="2164260"/>
            <a:ext cx="2738909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70517" y="2745316"/>
            <a:ext cx="389466" cy="2074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0247" y="25401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28" y="2164259"/>
            <a:ext cx="2639698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2299" y="2743199"/>
            <a:ext cx="728133" cy="2032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08382" y="25339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3273585"/>
            <a:ext cx="6550978" cy="11860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3349" y="3805482"/>
            <a:ext cx="1065531" cy="30058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10480" y="3630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20389"/>
            <a:ext cx="4730026" cy="1685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변경할 라이브러리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성숙도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5617" y="3080437"/>
            <a:ext cx="777531" cy="17711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971127" y="2869837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2186" cy="14033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46648" y="176192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2908" y="164688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64930" y="1458383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03015" y="122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61" t="1803"/>
          <a:stretch/>
        </p:blipFill>
        <p:spPr>
          <a:xfrm>
            <a:off x="199680" y="4276776"/>
            <a:ext cx="6542186" cy="1120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549573"/>
            <a:ext cx="3256752" cy="2713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59127" y="4367006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7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9" y="2504235"/>
            <a:ext cx="4236196" cy="294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9" y="853654"/>
            <a:ext cx="6509324" cy="15000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공유할 라이브러리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기능에 사용자 이름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그룹 또는 협업 공간 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권한 부여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공유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008" y="2890740"/>
            <a:ext cx="574005" cy="19767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58846" y="183044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15127" y="1630449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504950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6076" y="123731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41564" y="5183758"/>
            <a:ext cx="404794" cy="212538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92300" y="2664524"/>
            <a:ext cx="3484127" cy="1722983"/>
            <a:chOff x="4586175" y="2504234"/>
            <a:chExt cx="4319193" cy="209643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6175" y="2504234"/>
              <a:ext cx="4319193" cy="189183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6175" y="4396071"/>
              <a:ext cx="4319193" cy="20459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8142" y="3488268"/>
            <a:ext cx="1529525" cy="2370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32" idx="0"/>
            <a:endCxn id="10" idx="0"/>
          </p:cNvCxnSpPr>
          <p:nvPr/>
        </p:nvCxnSpPr>
        <p:spPr>
          <a:xfrm rot="5400000" flipH="1" flipV="1">
            <a:off x="3351579" y="-92044"/>
            <a:ext cx="226216" cy="5739353"/>
          </a:xfrm>
          <a:prstGeom prst="bentConnector3">
            <a:avLst>
              <a:gd name="adj1" fmla="val 201054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300" y="4501064"/>
            <a:ext cx="3484127" cy="945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19" idx="3"/>
            <a:endCxn id="24" idx="1"/>
          </p:cNvCxnSpPr>
          <p:nvPr/>
        </p:nvCxnSpPr>
        <p:spPr>
          <a:xfrm flipV="1">
            <a:off x="3946358" y="4973765"/>
            <a:ext cx="645942" cy="316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2300" y="4501064"/>
            <a:ext cx="3484126" cy="94540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892411" y="4307574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03127" y="4952537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13652" y="3281029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5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611" y="5988927"/>
            <a:ext cx="3242882" cy="379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11" y="2106438"/>
            <a:ext cx="3242202" cy="3789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2106438"/>
            <a:ext cx="3174638" cy="26772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834455"/>
            <a:ext cx="6505838" cy="11382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모드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설명 편집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저장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속성 </a:t>
            </a:r>
            <a:r>
              <a:rPr lang="en-US" altLang="ko-KR" sz="2400" b="1" dirty="0" smtClean="0"/>
              <a:t>(1/7)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2030" y="1450974"/>
            <a:ext cx="1598719" cy="1580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22420" y="1229328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119867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96573" y="839608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4799" y="5753100"/>
            <a:ext cx="342901" cy="13840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6660" y="3115733"/>
            <a:ext cx="171745" cy="18415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>
            <a:stCxn id="19" idx="2"/>
          </p:cNvCxnSpPr>
          <p:nvPr/>
        </p:nvCxnSpPr>
        <p:spPr>
          <a:xfrm>
            <a:off x="5556250" y="5891506"/>
            <a:ext cx="348677" cy="407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4099" y="3738914"/>
            <a:ext cx="3028951" cy="28626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586687" y="5511982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63027" y="3497796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89932" y="2849486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53050"/>
            <a:ext cx="5145605" cy="312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757"/>
            <a:ext cx="6466296" cy="8436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(Logout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활성화 시 </a:t>
            </a:r>
            <a:r>
              <a:rPr lang="en-US" altLang="ko-KR" sz="1100" b="1" dirty="0" smtClean="0"/>
              <a:t>Login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Open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</a:t>
            </a:r>
            <a:r>
              <a:rPr lang="en-US" altLang="ko-KR" sz="1100" b="1" dirty="0" smtClean="0"/>
              <a:t>3DEXPERIENCE</a:t>
            </a:r>
            <a:r>
              <a:rPr lang="ko-KR" altLang="en-US" sz="1100" b="1" dirty="0" smtClean="0"/>
              <a:t>에 만들어져 있는 폴더를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Open </a:t>
            </a:r>
            <a:r>
              <a:rPr lang="ko-KR" altLang="en-US" sz="1100" b="1" dirty="0" smtClean="0"/>
              <a:t>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(1/2)</a:t>
            </a:r>
            <a:endParaRPr lang="ko-KR" altLang="en-US" sz="2400" b="1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4380246" y="5923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018" y="1009650"/>
            <a:ext cx="332316" cy="4127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5209" y="2357120"/>
            <a:ext cx="893952" cy="22533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487934" y="8163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2290" y="2198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0321" y="825072"/>
            <a:ext cx="739346" cy="175789"/>
          </a:xfrm>
          <a:prstGeom prst="roundRect">
            <a:avLst>
              <a:gd name="adj" fmla="val 11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13017" y="842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1650" y="2483847"/>
            <a:ext cx="3954617" cy="1154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65374" y="2236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223" y="1051139"/>
            <a:ext cx="273878" cy="371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80453" y="4743524"/>
            <a:ext cx="828022" cy="16185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50075" y="45702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708204" cy="39297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84p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에서 한 작업으로 인해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임창섭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품질관리팀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 기본 영역에 참여해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787" y="177198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00296" y="152637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31410" y="2404533"/>
            <a:ext cx="2912040" cy="375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527861" y="2230293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코멘트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확인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(3/7)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59424" cy="3877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85285" y="175674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59458" y="1506306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8390" y="2297092"/>
            <a:ext cx="2745060" cy="247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586726" y="2040121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14" y="2590616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2470" y="3864912"/>
            <a:ext cx="3212333" cy="67821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28521" y="3654114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4" idx="2"/>
            <a:endCxn id="19" idx="0"/>
          </p:cNvCxnSpPr>
          <p:nvPr/>
        </p:nvCxnSpPr>
        <p:spPr>
          <a:xfrm rot="16200000" flipH="1">
            <a:off x="3499544" y="2415819"/>
            <a:ext cx="1320468" cy="1577717"/>
          </a:xfrm>
          <a:prstGeom prst="bentConnector3">
            <a:avLst>
              <a:gd name="adj1" fmla="val 2521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4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4" y="836712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회신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Drop-Down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취소를 할거면 취소 버튼 클릭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편집을 할거면 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(4/7)</a:t>
            </a:r>
            <a:endParaRPr lang="ko-KR" altLang="en-US" sz="2400" b="1" dirty="0"/>
          </a:p>
        </p:txBody>
      </p:sp>
      <p:sp>
        <p:nvSpPr>
          <p:cNvPr id="17" name="타원 16"/>
          <p:cNvSpPr/>
          <p:nvPr/>
        </p:nvSpPr>
        <p:spPr>
          <a:xfrm>
            <a:off x="777082" y="2337879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5016" y="2644188"/>
            <a:ext cx="229063" cy="13569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57" y="1356023"/>
            <a:ext cx="3450940" cy="20970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6801" y="3276599"/>
            <a:ext cx="2911351" cy="17644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38303" y="2945638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74" t="249"/>
          <a:stretch/>
        </p:blipFill>
        <p:spPr>
          <a:xfrm>
            <a:off x="235693" y="3668964"/>
            <a:ext cx="3450201" cy="24478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977" y="5164435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2" y="5178605"/>
            <a:ext cx="113356" cy="1187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74109" y="4838094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3" y="5311541"/>
            <a:ext cx="829642" cy="22266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93179" y="5278409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015" y="5018913"/>
            <a:ext cx="3543300" cy="438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24" idx="3"/>
            <a:endCxn id="11" idx="1"/>
          </p:cNvCxnSpPr>
          <p:nvPr/>
        </p:nvCxnSpPr>
        <p:spPr>
          <a:xfrm flipV="1">
            <a:off x="4324145" y="5237988"/>
            <a:ext cx="360870" cy="1848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5015" y="5015325"/>
            <a:ext cx="3543300" cy="4417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39216" y="4718092"/>
            <a:ext cx="383328" cy="38332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976813" y="5422872"/>
            <a:ext cx="1762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73447" cy="4369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댓글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Drop-Down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(5/7)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59" y="2544586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7859" y="2885642"/>
            <a:ext cx="839168" cy="248074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44064" y="2547059"/>
            <a:ext cx="113561" cy="12629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62354" y="2244301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24091" y="2723532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7" y="4318079"/>
            <a:ext cx="3620294" cy="1268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6" idx="2"/>
            <a:endCxn id="7" idx="0"/>
          </p:cNvCxnSpPr>
          <p:nvPr/>
        </p:nvCxnSpPr>
        <p:spPr>
          <a:xfrm flipH="1">
            <a:off x="2100934" y="3133716"/>
            <a:ext cx="2056509" cy="1184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87951" y="5292462"/>
            <a:ext cx="456382" cy="24206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13711" y="509861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03" y="2950328"/>
            <a:ext cx="4617774" cy="2735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2042" y="2945929"/>
            <a:ext cx="4618635" cy="2739900"/>
          </a:xfrm>
          <a:prstGeom prst="roundRect">
            <a:avLst>
              <a:gd name="adj" fmla="val 43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655087" y="2771689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>
                <a:sym typeface="Wingdings" panose="05000000000000000000" pitchFamily="2" charset="2"/>
              </a:rPr>
              <a:t>관계 탭 에는 선택한 개체와 관련된 개체가 표시됩니다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ko-KR" altLang="en-US" sz="1100" b="1" dirty="0">
                <a:sym typeface="Wingdings" panose="05000000000000000000" pitchFamily="2" charset="2"/>
              </a:rPr>
              <a:t>목록 보기에서는 다양한 관계 유형에 따라 관련 개체를 자세히 설명합니다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ko-KR" altLang="en-US" sz="1100" b="1" dirty="0">
                <a:sym typeface="Wingdings" panose="05000000000000000000" pitchFamily="2" charset="2"/>
              </a:rPr>
              <a:t>목록 보기에서 각 관계를 확장하거나 축소할 수 있습니다</a:t>
            </a:r>
            <a:r>
              <a:rPr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탭은 </a:t>
            </a:r>
            <a:r>
              <a:rPr lang="en-US" altLang="ko-KR" sz="1100" b="1" dirty="0">
                <a:sym typeface="Wingdings" panose="05000000000000000000" pitchFamily="2" charset="2"/>
              </a:rPr>
              <a:t>Collaborative Industry Innovator </a:t>
            </a:r>
            <a:r>
              <a:rPr lang="ko-KR" altLang="en-US" sz="1100" b="1" dirty="0">
                <a:sym typeface="Wingdings" panose="05000000000000000000" pitchFamily="2" charset="2"/>
              </a:rPr>
              <a:t>라이센스가 있어야만 사용할 수 있습니다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관계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문서 관계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Drop-Down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클릭해 사용자가 원하는 관계로 바꿀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관계 </a:t>
            </a:r>
            <a:r>
              <a:rPr lang="en-US" altLang="ko-KR" sz="2400" b="1" dirty="0" smtClean="0"/>
              <a:t>(6/7)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18297"/>
            <a:ext cx="4008253" cy="47193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2142" y="1913467"/>
            <a:ext cx="458258" cy="200969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67902" y="1695711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" y="2459736"/>
            <a:ext cx="995747" cy="2756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50" y="2459736"/>
            <a:ext cx="1027401" cy="2756344"/>
          </a:xfrm>
          <a:prstGeom prst="roundRect">
            <a:avLst>
              <a:gd name="adj" fmla="val 441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29635" y="2285496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6870" cy="1088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팝업 및 삭제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삭제 </a:t>
            </a:r>
            <a:r>
              <a:rPr lang="en-US" altLang="ko-KR" sz="2400" b="1" dirty="0" smtClean="0"/>
              <a:t>(7/7)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2250" y="1123950"/>
            <a:ext cx="114300" cy="12053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4090" y="1199594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02833" y="1443566"/>
            <a:ext cx="5183717" cy="1485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31944" y="79886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13" y="1325239"/>
            <a:ext cx="1887959" cy="16388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21300" y="2595032"/>
            <a:ext cx="605367" cy="29210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5391" y="2354523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452581"/>
            <a:ext cx="8708874" cy="1597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9680" y="3452580"/>
            <a:ext cx="8708874" cy="1597202"/>
          </a:xfrm>
          <a:prstGeom prst="roundRect">
            <a:avLst>
              <a:gd name="adj" fmla="val 642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815" y="3278339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5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Compass</a:t>
            </a:r>
            <a:r>
              <a:rPr lang="ko-KR" altLang="en-US" sz="1100" b="1" dirty="0"/>
              <a:t>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눌러 화면 크게 하기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Document Management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87928" cy="2706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871863"/>
            <a:ext cx="6587928" cy="2102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타원 3"/>
          <p:cNvSpPr/>
          <p:nvPr/>
        </p:nvSpPr>
        <p:spPr>
          <a:xfrm>
            <a:off x="354954" y="1114321"/>
            <a:ext cx="332509" cy="34082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9302" y="1196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86589" y="955920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39605" y="14093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242" y="153237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2864" y="3098117"/>
            <a:ext cx="403127" cy="4451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297" y="1307418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870" y="1524763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152" y="1755317"/>
            <a:ext cx="1085662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1990" y="293971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71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새로 생긴 문서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새 문서 만들기</a:t>
            </a:r>
            <a:r>
              <a:rPr lang="en-US" altLang="ko-KR" sz="2400" b="1" dirty="0" smtClean="0"/>
              <a:t> (1/2)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438808"/>
            <a:ext cx="4357252" cy="1572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190" y="2707703"/>
            <a:ext cx="348481" cy="38332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915586"/>
            <a:ext cx="125319" cy="142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02848" y="1606694"/>
            <a:ext cx="348481" cy="38332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33" y="3438807"/>
            <a:ext cx="3933651" cy="1572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7661" y="4729077"/>
            <a:ext cx="506435" cy="180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4544" y="354981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367480" y="4508345"/>
            <a:ext cx="348481" cy="38332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17211"/>
            <a:ext cx="4142536" cy="51231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36" idx="1"/>
          </p:cNvCxnSpPr>
          <p:nvPr/>
        </p:nvCxnSpPr>
        <p:spPr>
          <a:xfrm flipV="1">
            <a:off x="3054096" y="4224860"/>
            <a:ext cx="1578737" cy="5945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961888" y="76374"/>
            <a:ext cx="387201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2833" y="3443668"/>
            <a:ext cx="3933651" cy="1567244"/>
          </a:xfrm>
          <a:prstGeom prst="roundRect">
            <a:avLst>
              <a:gd name="adj" fmla="val 22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62980" y="3231995"/>
            <a:ext cx="348481" cy="38332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87929" cy="3645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업로드 클릭</a:t>
            </a:r>
            <a:r>
              <a:rPr lang="en-US" altLang="ko-KR" sz="1200" b="1" dirty="0" smtClean="0">
                <a:sym typeface="Wingdings" panose="05000000000000000000" pitchFamily="2" charset="2"/>
              </a:rPr>
              <a:t/>
            </a:r>
            <a:br>
              <a:rPr lang="en-US" altLang="ko-KR" sz="1200" b="1" dirty="0" smtClean="0">
                <a:sym typeface="Wingdings" panose="05000000000000000000" pitchFamily="2" charset="2"/>
              </a:rPr>
            </a:br>
            <a:r>
              <a:rPr lang="ko-KR" altLang="en-US" sz="1200" dirty="0">
                <a:sym typeface="Wingdings" panose="05000000000000000000" pitchFamily="2" charset="2"/>
              </a:rPr>
              <a:t>탐색기에서 업로드할 파일을 선택하여 업로드 가능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200" b="1" dirty="0" smtClean="0">
                <a:sym typeface="Wingdings" panose="05000000000000000000" pitchFamily="2" charset="2"/>
              </a:rPr>
              <a:t>Drag &amp; Drop</a:t>
            </a:r>
            <a:br>
              <a:rPr lang="en-US" altLang="ko-KR" sz="1200" b="1" dirty="0" smtClean="0">
                <a:sym typeface="Wingdings" panose="05000000000000000000" pitchFamily="2" charset="2"/>
              </a:rPr>
            </a:br>
            <a:r>
              <a:rPr lang="ko-KR" altLang="en-US" sz="1200" dirty="0"/>
              <a:t>또는 열려 있는 탐색기에서 업로드할 파일을 </a:t>
            </a:r>
            <a:r>
              <a:rPr lang="en-US" altLang="ko-KR" sz="1200" dirty="0"/>
              <a:t>Document Management </a:t>
            </a:r>
            <a:r>
              <a:rPr lang="ko-KR" altLang="en-US" sz="1200" dirty="0"/>
              <a:t>영역으로 </a:t>
            </a:r>
            <a:r>
              <a:rPr lang="en-US" altLang="ko-KR" sz="1200" dirty="0"/>
              <a:t>Drag &amp; Drop</a:t>
            </a:r>
            <a:r>
              <a:rPr lang="ko-KR" altLang="en-US" sz="1200" dirty="0"/>
              <a:t>하여 업로드 </a:t>
            </a:r>
            <a:r>
              <a:rPr lang="ko-KR" altLang="en-US" sz="1200" dirty="0" smtClean="0"/>
              <a:t>가능</a:t>
            </a:r>
            <a:endParaRPr lang="en-US" altLang="ko-KR" sz="12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531" y="2014720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13471" y="182335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1888" y="1330879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00800" y="104345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39" b="1813"/>
          <a:stretch/>
        </p:blipFill>
        <p:spPr>
          <a:xfrm>
            <a:off x="1563789" y="1883115"/>
            <a:ext cx="3867748" cy="197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3789" y="1883114"/>
            <a:ext cx="3867748" cy="1975653"/>
          </a:xfrm>
          <a:prstGeom prst="roundRect">
            <a:avLst>
              <a:gd name="adj" fmla="val 3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27873" y="169058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2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438807"/>
            <a:ext cx="4387533" cy="15687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생성은 생성이 되지만 창이 사라지지 않고 계속해서 만들 수 있음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다른 항목 생성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190" y="280203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903796"/>
            <a:ext cx="125319" cy="1724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8946" y="164154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44911" y="4700016"/>
            <a:ext cx="791822" cy="2140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15327" y="356060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984657" y="450767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11" idx="1"/>
          </p:cNvCxnSpPr>
          <p:nvPr/>
        </p:nvCxnSpPr>
        <p:spPr>
          <a:xfrm flipV="1">
            <a:off x="3936733" y="4317464"/>
            <a:ext cx="833907" cy="48956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40498"/>
            <a:ext cx="4108714" cy="4405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40" y="3404560"/>
            <a:ext cx="4764039" cy="18258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4572170" y="318272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60653" y="3412081"/>
            <a:ext cx="4774026" cy="380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9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1C3EF8B8-E701-4D51-B9DC-A6D38BC7D708}" vid="{F95A40FD-DA40-4B4F-B084-2CB2FF088B44}"/>
    </a:ext>
  </a:extLst>
</a:theme>
</file>

<file path=ppt/theme/theme2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20871</TotalTime>
  <Words>6531</Words>
  <Application>Microsoft Office PowerPoint</Application>
  <PresentationFormat>사용자 지정</PresentationFormat>
  <Paragraphs>2130</Paragraphs>
  <Slides>198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198</vt:i4>
      </vt:variant>
    </vt:vector>
  </HeadingPairs>
  <TitlesOfParts>
    <vt:vector size="207" baseType="lpstr">
      <vt:lpstr>ＭＳ Ｐゴシック</vt:lpstr>
      <vt:lpstr>ヒラギノ角ゴ Pro W3</vt:lpstr>
      <vt:lpstr>굴림</vt:lpstr>
      <vt:lpstr>맑은 고딕</vt:lpstr>
      <vt:lpstr>Arial</vt:lpstr>
      <vt:lpstr>Calibri</vt:lpstr>
      <vt:lpstr>Wingdings</vt:lpstr>
      <vt:lpstr>테마1</vt:lpstr>
      <vt:lpstr>Siemens 2013 – 4:3</vt:lpstr>
      <vt:lpstr>테크빌 PLM 사용자매뉴얼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테크빌PLM_사용자매뉴얼_공통기능_20231124_V06_TEST</dc:title>
  <dc:subject/>
  <dc:creator>Administrator</dc:creator>
  <dc:description>Save TEST</dc:description>
  <cp:lastModifiedBy>Administrator</cp:lastModifiedBy>
  <cp:revision>1326</cp:revision>
  <dcterms:created xsi:type="dcterms:W3CDTF">2023-10-31T06:47:12Z</dcterms:created>
  <dcterms:modified xsi:type="dcterms:W3CDTF">2023-11-29T01:26:34Z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rom_Folder_Id">
    <vt:lpwstr>16919.4372.47485.38457</vt:lpwstr>
  </property>
  <property fmtid="{D5CDD505-2E9C-101B-9397-08002B2CF9AE}" pid="3" name="Enovia_Object_Id">
    <vt:lpwstr>([MS Powerpoint Document;DOC-R1132102017217-0000116;A])</vt:lpwstr>
  </property>
  <property fmtid="{D5CDD505-2E9C-101B-9397-08002B2CF9AE}" pid="4" name="ExternalURL">
    <vt:lpwstr/>
  </property>
</Properties>
</file>